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1"/>
  </p:sldMasterIdLst>
  <p:notesMasterIdLst>
    <p:notesMasterId r:id="rId18"/>
  </p:notesMasterIdLst>
  <p:sldIdLst>
    <p:sldId id="503" r:id="rId2"/>
    <p:sldId id="530" r:id="rId3"/>
    <p:sldId id="531" r:id="rId4"/>
    <p:sldId id="532" r:id="rId5"/>
    <p:sldId id="542" r:id="rId6"/>
    <p:sldId id="543" r:id="rId7"/>
    <p:sldId id="544" r:id="rId8"/>
    <p:sldId id="546" r:id="rId9"/>
    <p:sldId id="550" r:id="rId10"/>
    <p:sldId id="549" r:id="rId11"/>
    <p:sldId id="551" r:id="rId12"/>
    <p:sldId id="552" r:id="rId13"/>
    <p:sldId id="555" r:id="rId14"/>
    <p:sldId id="553" r:id="rId15"/>
    <p:sldId id="554" r:id="rId16"/>
    <p:sldId id="55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p:cViewPr varScale="1">
        <p:scale>
          <a:sx n="83" d="100"/>
          <a:sy n="83" d="100"/>
        </p:scale>
        <p:origin x="8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66023-3786-4C69-9F01-2F4CBFA4D11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AB7B5EDA-C08E-44AA-A93C-6056E037A864}">
      <dgm:prSet phldrT="[Text]" custT="1"/>
      <dgm:spPr/>
      <dgm:t>
        <a:bodyPr/>
        <a:lstStyle/>
        <a:p>
          <a:pPr rtl="1"/>
          <a:r>
            <a:rPr lang="fa-IR" sz="1600" b="1" smtClean="0">
              <a:solidFill>
                <a:schemeClr val="tx1"/>
              </a:solidFill>
              <a:cs typeface="B Traffic" pitchFamily="2" charset="-78"/>
            </a:rPr>
            <a:t>علاقه به شغل</a:t>
          </a:r>
          <a:r>
            <a:rPr lang="en-US" sz="1600" b="1" dirty="0" smtClean="0">
              <a:solidFill>
                <a:schemeClr val="tx1"/>
              </a:solidFill>
              <a:cs typeface="B Traffic" pitchFamily="2" charset="-78"/>
            </a:rPr>
            <a:t> </a:t>
          </a:r>
          <a:endParaRPr lang="en-US" sz="1600" dirty="0">
            <a:solidFill>
              <a:schemeClr val="tx1"/>
            </a:solidFill>
          </a:endParaRPr>
        </a:p>
      </dgm:t>
    </dgm:pt>
    <dgm:pt modelId="{C394E8E6-8CC5-42C1-935D-EB3CF4F0404A}" type="parTrans" cxnId="{311FBC6C-D235-4B23-83ED-6D07F851E8D2}">
      <dgm:prSet/>
      <dgm:spPr/>
      <dgm:t>
        <a:bodyPr/>
        <a:lstStyle/>
        <a:p>
          <a:endParaRPr lang="en-US"/>
        </a:p>
      </dgm:t>
    </dgm:pt>
    <dgm:pt modelId="{5A896BDA-713F-4DAC-854D-52BBA5262E94}" type="sibTrans" cxnId="{311FBC6C-D235-4B23-83ED-6D07F851E8D2}">
      <dgm:prSet/>
      <dgm:spPr/>
      <dgm:t>
        <a:bodyPr/>
        <a:lstStyle/>
        <a:p>
          <a:endParaRPr lang="en-US"/>
        </a:p>
      </dgm:t>
    </dgm:pt>
    <dgm:pt modelId="{D074474F-AA5E-47FE-BFCD-F4AD8A6559E1}">
      <dgm:prSet custT="1"/>
      <dgm:spPr/>
      <dgm:t>
        <a:bodyPr/>
        <a:lstStyle/>
        <a:p>
          <a:pPr rtl="1"/>
          <a:r>
            <a:rPr lang="fa-IR" sz="1600" b="1" dirty="0" smtClean="0">
              <a:solidFill>
                <a:schemeClr val="tx1"/>
              </a:solidFill>
              <a:cs typeface="B Traffic" pitchFamily="2" charset="-78"/>
            </a:rPr>
            <a:t>نگرش مثبت </a:t>
          </a:r>
          <a:endParaRPr lang="fa-IR" sz="1600" b="1" dirty="0" smtClean="0">
            <a:solidFill>
              <a:schemeClr val="tx1"/>
            </a:solidFill>
            <a:cs typeface="B Traffic" pitchFamily="2" charset="-78"/>
          </a:endParaRPr>
        </a:p>
      </dgm:t>
    </dgm:pt>
    <dgm:pt modelId="{36BCA9CD-44B5-4C71-8395-37EA090AF2B4}" type="parTrans" cxnId="{9F281D6B-0CEE-42DD-94E4-F497D9D38D9C}">
      <dgm:prSet/>
      <dgm:spPr/>
      <dgm:t>
        <a:bodyPr/>
        <a:lstStyle/>
        <a:p>
          <a:endParaRPr lang="en-US"/>
        </a:p>
      </dgm:t>
    </dgm:pt>
    <dgm:pt modelId="{CB955C98-B5B6-42AF-B344-957B9F92BE7A}" type="sibTrans" cxnId="{9F281D6B-0CEE-42DD-94E4-F497D9D38D9C}">
      <dgm:prSet/>
      <dgm:spPr/>
      <dgm:t>
        <a:bodyPr/>
        <a:lstStyle/>
        <a:p>
          <a:endParaRPr lang="en-US"/>
        </a:p>
      </dgm:t>
    </dgm:pt>
    <dgm:pt modelId="{5F6387DC-5501-488A-A860-DAB85DC18151}">
      <dgm:prSet custT="1"/>
      <dgm:spPr/>
      <dgm:t>
        <a:bodyPr/>
        <a:lstStyle/>
        <a:p>
          <a:pPr rtl="1"/>
          <a:r>
            <a:rPr lang="fa-IR" sz="1600" b="1" smtClean="0">
              <a:solidFill>
                <a:schemeClr val="tx1"/>
              </a:solidFill>
              <a:cs typeface="B Traffic" pitchFamily="2" charset="-78"/>
            </a:rPr>
            <a:t>وفاداري </a:t>
          </a:r>
          <a:endParaRPr lang="fa-IR" sz="1600" b="1" dirty="0" smtClean="0">
            <a:solidFill>
              <a:schemeClr val="tx1"/>
            </a:solidFill>
            <a:cs typeface="B Traffic" pitchFamily="2" charset="-78"/>
          </a:endParaRPr>
        </a:p>
      </dgm:t>
    </dgm:pt>
    <dgm:pt modelId="{F448CD63-9143-41BA-A051-EF75B365477F}" type="parTrans" cxnId="{F5AAEA56-A9F1-4909-819C-34CAA2BBE98D}">
      <dgm:prSet/>
      <dgm:spPr/>
      <dgm:t>
        <a:bodyPr/>
        <a:lstStyle/>
        <a:p>
          <a:endParaRPr lang="en-US"/>
        </a:p>
      </dgm:t>
    </dgm:pt>
    <dgm:pt modelId="{1ABD2F3C-FB63-4EE8-859D-AD0B10DA1959}" type="sibTrans" cxnId="{F5AAEA56-A9F1-4909-819C-34CAA2BBE98D}">
      <dgm:prSet/>
      <dgm:spPr/>
      <dgm:t>
        <a:bodyPr/>
        <a:lstStyle/>
        <a:p>
          <a:endParaRPr lang="en-US"/>
        </a:p>
      </dgm:t>
    </dgm:pt>
    <dgm:pt modelId="{E09489EE-4EEC-4C77-A960-D5FBC46840B1}">
      <dgm:prSet custT="1"/>
      <dgm:spPr/>
      <dgm:t>
        <a:bodyPr/>
        <a:lstStyle/>
        <a:p>
          <a:pPr rtl="1"/>
          <a:r>
            <a:rPr lang="fa-IR" sz="1600" b="1" smtClean="0">
              <a:solidFill>
                <a:schemeClr val="tx1"/>
              </a:solidFill>
              <a:cs typeface="B Traffic" pitchFamily="2" charset="-78"/>
            </a:rPr>
            <a:t>مهارت ارتباطي </a:t>
          </a:r>
          <a:endParaRPr lang="fa-IR" sz="1600" b="1" dirty="0" smtClean="0">
            <a:solidFill>
              <a:schemeClr val="tx1"/>
            </a:solidFill>
            <a:cs typeface="B Traffic" pitchFamily="2" charset="-78"/>
          </a:endParaRPr>
        </a:p>
      </dgm:t>
    </dgm:pt>
    <dgm:pt modelId="{FE6B0280-A88A-4B41-929B-5469F43D5FCD}" type="parTrans" cxnId="{A531EFEE-0C39-4EE0-AC42-8FF7FE1A14BB}">
      <dgm:prSet/>
      <dgm:spPr/>
      <dgm:t>
        <a:bodyPr/>
        <a:lstStyle/>
        <a:p>
          <a:endParaRPr lang="en-US"/>
        </a:p>
      </dgm:t>
    </dgm:pt>
    <dgm:pt modelId="{17D8AE7B-219D-4F66-A459-6DA96742E612}" type="sibTrans" cxnId="{A531EFEE-0C39-4EE0-AC42-8FF7FE1A14BB}">
      <dgm:prSet/>
      <dgm:spPr/>
      <dgm:t>
        <a:bodyPr/>
        <a:lstStyle/>
        <a:p>
          <a:endParaRPr lang="en-US"/>
        </a:p>
      </dgm:t>
    </dgm:pt>
    <dgm:pt modelId="{90047609-8A82-44D0-98D7-08507C9EA743}">
      <dgm:prSet custT="1"/>
      <dgm:spPr/>
      <dgm:t>
        <a:bodyPr/>
        <a:lstStyle/>
        <a:p>
          <a:pPr rtl="1"/>
          <a:r>
            <a:rPr lang="fa-IR" sz="1600" b="1" dirty="0" smtClean="0">
              <a:solidFill>
                <a:schemeClr val="tx1"/>
              </a:solidFill>
              <a:cs typeface="B Traffic" pitchFamily="2" charset="-78"/>
            </a:rPr>
            <a:t>عدالت </a:t>
          </a:r>
          <a:endParaRPr lang="fa-IR" sz="1600" b="1" dirty="0" smtClean="0">
            <a:solidFill>
              <a:schemeClr val="tx1"/>
            </a:solidFill>
            <a:cs typeface="B Traffic" pitchFamily="2" charset="-78"/>
          </a:endParaRPr>
        </a:p>
      </dgm:t>
    </dgm:pt>
    <dgm:pt modelId="{725DCF3C-1558-4170-9D81-F744B3EC7622}" type="parTrans" cxnId="{47CF67E3-185E-42B4-821B-3B7F69CAE35F}">
      <dgm:prSet/>
      <dgm:spPr/>
      <dgm:t>
        <a:bodyPr/>
        <a:lstStyle/>
        <a:p>
          <a:endParaRPr lang="en-US"/>
        </a:p>
      </dgm:t>
    </dgm:pt>
    <dgm:pt modelId="{E4A0B5A8-91CC-4F58-8C54-BDD6F88CEAC0}" type="sibTrans" cxnId="{47CF67E3-185E-42B4-821B-3B7F69CAE35F}">
      <dgm:prSet/>
      <dgm:spPr/>
      <dgm:t>
        <a:bodyPr/>
        <a:lstStyle/>
        <a:p>
          <a:endParaRPr lang="en-US"/>
        </a:p>
      </dgm:t>
    </dgm:pt>
    <dgm:pt modelId="{C3F62A85-2FDC-48C6-BD44-666C93761092}">
      <dgm:prSet custT="1"/>
      <dgm:spPr/>
      <dgm:t>
        <a:bodyPr/>
        <a:lstStyle/>
        <a:p>
          <a:pPr rtl="1"/>
          <a:r>
            <a:rPr lang="fa-IR" sz="1600" b="1" dirty="0" smtClean="0">
              <a:solidFill>
                <a:schemeClr val="tx1"/>
              </a:solidFill>
              <a:cs typeface="B Traffic" pitchFamily="2" charset="-78"/>
            </a:rPr>
            <a:t>توانايي تفويض اختيار </a:t>
          </a:r>
          <a:endParaRPr lang="fa-IR" sz="1600" b="1" dirty="0" smtClean="0">
            <a:solidFill>
              <a:schemeClr val="tx1"/>
            </a:solidFill>
            <a:cs typeface="B Traffic" pitchFamily="2" charset="-78"/>
          </a:endParaRPr>
        </a:p>
      </dgm:t>
    </dgm:pt>
    <dgm:pt modelId="{8A768F1C-6939-4E5D-8601-6B794F39BB52}" type="parTrans" cxnId="{E3107369-A07C-4FFB-A90A-34A7FD4FB9A2}">
      <dgm:prSet/>
      <dgm:spPr/>
      <dgm:t>
        <a:bodyPr/>
        <a:lstStyle/>
        <a:p>
          <a:endParaRPr lang="en-US"/>
        </a:p>
      </dgm:t>
    </dgm:pt>
    <dgm:pt modelId="{EF931D5C-A1FF-497D-9CED-AB20241A4686}" type="sibTrans" cxnId="{E3107369-A07C-4FFB-A90A-34A7FD4FB9A2}">
      <dgm:prSet/>
      <dgm:spPr/>
      <dgm:t>
        <a:bodyPr/>
        <a:lstStyle/>
        <a:p>
          <a:endParaRPr lang="en-US"/>
        </a:p>
      </dgm:t>
    </dgm:pt>
    <dgm:pt modelId="{6BAA4B80-22C2-4402-8CD1-411306CA69E9}" type="pres">
      <dgm:prSet presAssocID="{12866023-3786-4C69-9F01-2F4CBFA4D113}" presName="cycle" presStyleCnt="0">
        <dgm:presLayoutVars>
          <dgm:dir/>
          <dgm:resizeHandles val="exact"/>
        </dgm:presLayoutVars>
      </dgm:prSet>
      <dgm:spPr/>
    </dgm:pt>
    <dgm:pt modelId="{E9CB3E24-2968-4EFD-8227-2CA896DD0F9E}" type="pres">
      <dgm:prSet presAssocID="{AB7B5EDA-C08E-44AA-A93C-6056E037A864}" presName="node" presStyleLbl="node1" presStyleIdx="0" presStyleCnt="6">
        <dgm:presLayoutVars>
          <dgm:bulletEnabled val="1"/>
        </dgm:presLayoutVars>
      </dgm:prSet>
      <dgm:spPr/>
      <dgm:t>
        <a:bodyPr/>
        <a:lstStyle/>
        <a:p>
          <a:endParaRPr lang="en-US"/>
        </a:p>
      </dgm:t>
    </dgm:pt>
    <dgm:pt modelId="{E8364629-DA9A-4E2A-845C-90F33D60FD34}" type="pres">
      <dgm:prSet presAssocID="{AB7B5EDA-C08E-44AA-A93C-6056E037A864}" presName="spNode" presStyleCnt="0"/>
      <dgm:spPr/>
    </dgm:pt>
    <dgm:pt modelId="{64717E3A-821F-4F08-B7E5-C0F8B8D4FE5E}" type="pres">
      <dgm:prSet presAssocID="{5A896BDA-713F-4DAC-854D-52BBA5262E94}" presName="sibTrans" presStyleLbl="sibTrans1D1" presStyleIdx="0" presStyleCnt="6"/>
      <dgm:spPr/>
    </dgm:pt>
    <dgm:pt modelId="{A21AF1D1-6510-4119-8CDF-1FE6E5629B69}" type="pres">
      <dgm:prSet presAssocID="{D074474F-AA5E-47FE-BFCD-F4AD8A6559E1}" presName="node" presStyleLbl="node1" presStyleIdx="1" presStyleCnt="6">
        <dgm:presLayoutVars>
          <dgm:bulletEnabled val="1"/>
        </dgm:presLayoutVars>
      </dgm:prSet>
      <dgm:spPr/>
    </dgm:pt>
    <dgm:pt modelId="{CAED3FC6-CCD6-4060-9A77-BA33EAE8FB53}" type="pres">
      <dgm:prSet presAssocID="{D074474F-AA5E-47FE-BFCD-F4AD8A6559E1}" presName="spNode" presStyleCnt="0"/>
      <dgm:spPr/>
    </dgm:pt>
    <dgm:pt modelId="{24484639-284E-480C-AB69-116584B7D354}" type="pres">
      <dgm:prSet presAssocID="{CB955C98-B5B6-42AF-B344-957B9F92BE7A}" presName="sibTrans" presStyleLbl="sibTrans1D1" presStyleIdx="1" presStyleCnt="6"/>
      <dgm:spPr/>
    </dgm:pt>
    <dgm:pt modelId="{B9CDC2C3-40F8-494B-AA5F-82E287B7F4C9}" type="pres">
      <dgm:prSet presAssocID="{5F6387DC-5501-488A-A860-DAB85DC18151}" presName="node" presStyleLbl="node1" presStyleIdx="2" presStyleCnt="6">
        <dgm:presLayoutVars>
          <dgm:bulletEnabled val="1"/>
        </dgm:presLayoutVars>
      </dgm:prSet>
      <dgm:spPr/>
    </dgm:pt>
    <dgm:pt modelId="{0C368481-C3BD-4951-9ECE-A901DF7807D3}" type="pres">
      <dgm:prSet presAssocID="{5F6387DC-5501-488A-A860-DAB85DC18151}" presName="spNode" presStyleCnt="0"/>
      <dgm:spPr/>
    </dgm:pt>
    <dgm:pt modelId="{52A1A2DC-1D61-47DB-ACA1-E615A57A7ED2}" type="pres">
      <dgm:prSet presAssocID="{1ABD2F3C-FB63-4EE8-859D-AD0B10DA1959}" presName="sibTrans" presStyleLbl="sibTrans1D1" presStyleIdx="2" presStyleCnt="6"/>
      <dgm:spPr/>
    </dgm:pt>
    <dgm:pt modelId="{81CA2AA0-CBBA-42B9-BFB4-F0F71523E240}" type="pres">
      <dgm:prSet presAssocID="{E09489EE-4EEC-4C77-A960-D5FBC46840B1}" presName="node" presStyleLbl="node1" presStyleIdx="3" presStyleCnt="6">
        <dgm:presLayoutVars>
          <dgm:bulletEnabled val="1"/>
        </dgm:presLayoutVars>
      </dgm:prSet>
      <dgm:spPr/>
    </dgm:pt>
    <dgm:pt modelId="{C37700FA-FCD2-4256-B186-5EA0BC2AA0D0}" type="pres">
      <dgm:prSet presAssocID="{E09489EE-4EEC-4C77-A960-D5FBC46840B1}" presName="spNode" presStyleCnt="0"/>
      <dgm:spPr/>
    </dgm:pt>
    <dgm:pt modelId="{D5AEC5BC-6DA0-4795-AB66-A52F33978A1C}" type="pres">
      <dgm:prSet presAssocID="{17D8AE7B-219D-4F66-A459-6DA96742E612}" presName="sibTrans" presStyleLbl="sibTrans1D1" presStyleIdx="3" presStyleCnt="6"/>
      <dgm:spPr/>
    </dgm:pt>
    <dgm:pt modelId="{2FB8FEB0-4CC5-4FCA-BD04-5854455A268C}" type="pres">
      <dgm:prSet presAssocID="{90047609-8A82-44D0-98D7-08507C9EA743}" presName="node" presStyleLbl="node1" presStyleIdx="4" presStyleCnt="6">
        <dgm:presLayoutVars>
          <dgm:bulletEnabled val="1"/>
        </dgm:presLayoutVars>
      </dgm:prSet>
      <dgm:spPr/>
    </dgm:pt>
    <dgm:pt modelId="{1033551F-05E9-49B1-9CDA-3F5D044469CD}" type="pres">
      <dgm:prSet presAssocID="{90047609-8A82-44D0-98D7-08507C9EA743}" presName="spNode" presStyleCnt="0"/>
      <dgm:spPr/>
    </dgm:pt>
    <dgm:pt modelId="{28CACA47-7B93-44BB-A428-FCCA0453AF21}" type="pres">
      <dgm:prSet presAssocID="{E4A0B5A8-91CC-4F58-8C54-BDD6F88CEAC0}" presName="sibTrans" presStyleLbl="sibTrans1D1" presStyleIdx="4" presStyleCnt="6"/>
      <dgm:spPr/>
    </dgm:pt>
    <dgm:pt modelId="{4B6C56B5-CABD-46BC-B262-C67859547F69}" type="pres">
      <dgm:prSet presAssocID="{C3F62A85-2FDC-48C6-BD44-666C93761092}" presName="node" presStyleLbl="node1" presStyleIdx="5" presStyleCnt="6">
        <dgm:presLayoutVars>
          <dgm:bulletEnabled val="1"/>
        </dgm:presLayoutVars>
      </dgm:prSet>
      <dgm:spPr/>
      <dgm:t>
        <a:bodyPr/>
        <a:lstStyle/>
        <a:p>
          <a:endParaRPr lang="en-US"/>
        </a:p>
      </dgm:t>
    </dgm:pt>
    <dgm:pt modelId="{5EF6EE85-1A86-4885-99EA-AA46E6EB4496}" type="pres">
      <dgm:prSet presAssocID="{C3F62A85-2FDC-48C6-BD44-666C93761092}" presName="spNode" presStyleCnt="0"/>
      <dgm:spPr/>
    </dgm:pt>
    <dgm:pt modelId="{A42B31D0-D9A4-48D7-A295-C1F16B085A6E}" type="pres">
      <dgm:prSet presAssocID="{EF931D5C-A1FF-497D-9CED-AB20241A4686}" presName="sibTrans" presStyleLbl="sibTrans1D1" presStyleIdx="5" presStyleCnt="6"/>
      <dgm:spPr/>
    </dgm:pt>
  </dgm:ptLst>
  <dgm:cxnLst>
    <dgm:cxn modelId="{386A84F8-25B4-47F2-BD5B-1D046415C50F}" type="presOf" srcId="{90047609-8A82-44D0-98D7-08507C9EA743}" destId="{2FB8FEB0-4CC5-4FCA-BD04-5854455A268C}" srcOrd="0" destOrd="0" presId="urn:microsoft.com/office/officeart/2005/8/layout/cycle6"/>
    <dgm:cxn modelId="{5BD5B4C8-483B-4F5D-910A-E1E17451D501}" type="presOf" srcId="{EF931D5C-A1FF-497D-9CED-AB20241A4686}" destId="{A42B31D0-D9A4-48D7-A295-C1F16B085A6E}" srcOrd="0" destOrd="0" presId="urn:microsoft.com/office/officeart/2005/8/layout/cycle6"/>
    <dgm:cxn modelId="{9F281D6B-0CEE-42DD-94E4-F497D9D38D9C}" srcId="{12866023-3786-4C69-9F01-2F4CBFA4D113}" destId="{D074474F-AA5E-47FE-BFCD-F4AD8A6559E1}" srcOrd="1" destOrd="0" parTransId="{36BCA9CD-44B5-4C71-8395-37EA090AF2B4}" sibTransId="{CB955C98-B5B6-42AF-B344-957B9F92BE7A}"/>
    <dgm:cxn modelId="{C992564B-3292-4BB2-84B3-EF96CCD00420}" type="presOf" srcId="{5A896BDA-713F-4DAC-854D-52BBA5262E94}" destId="{64717E3A-821F-4F08-B7E5-C0F8B8D4FE5E}" srcOrd="0" destOrd="0" presId="urn:microsoft.com/office/officeart/2005/8/layout/cycle6"/>
    <dgm:cxn modelId="{E7E497C8-8946-4998-9F93-57FE11E64EBE}" type="presOf" srcId="{12866023-3786-4C69-9F01-2F4CBFA4D113}" destId="{6BAA4B80-22C2-4402-8CD1-411306CA69E9}" srcOrd="0" destOrd="0" presId="urn:microsoft.com/office/officeart/2005/8/layout/cycle6"/>
    <dgm:cxn modelId="{A531EFEE-0C39-4EE0-AC42-8FF7FE1A14BB}" srcId="{12866023-3786-4C69-9F01-2F4CBFA4D113}" destId="{E09489EE-4EEC-4C77-A960-D5FBC46840B1}" srcOrd="3" destOrd="0" parTransId="{FE6B0280-A88A-4B41-929B-5469F43D5FCD}" sibTransId="{17D8AE7B-219D-4F66-A459-6DA96742E612}"/>
    <dgm:cxn modelId="{68F4AE85-D366-49F4-A106-CE268105E05D}" type="presOf" srcId="{C3F62A85-2FDC-48C6-BD44-666C93761092}" destId="{4B6C56B5-CABD-46BC-B262-C67859547F69}" srcOrd="0" destOrd="0" presId="urn:microsoft.com/office/officeart/2005/8/layout/cycle6"/>
    <dgm:cxn modelId="{92BA16DB-9B0E-4B02-9A75-9C912931D92E}" type="presOf" srcId="{E09489EE-4EEC-4C77-A960-D5FBC46840B1}" destId="{81CA2AA0-CBBA-42B9-BFB4-F0F71523E240}" srcOrd="0" destOrd="0" presId="urn:microsoft.com/office/officeart/2005/8/layout/cycle6"/>
    <dgm:cxn modelId="{A733B722-E19F-49FF-92C9-E8FA4A23F6D5}" type="presOf" srcId="{CB955C98-B5B6-42AF-B344-957B9F92BE7A}" destId="{24484639-284E-480C-AB69-116584B7D354}" srcOrd="0" destOrd="0" presId="urn:microsoft.com/office/officeart/2005/8/layout/cycle6"/>
    <dgm:cxn modelId="{311FBC6C-D235-4B23-83ED-6D07F851E8D2}" srcId="{12866023-3786-4C69-9F01-2F4CBFA4D113}" destId="{AB7B5EDA-C08E-44AA-A93C-6056E037A864}" srcOrd="0" destOrd="0" parTransId="{C394E8E6-8CC5-42C1-935D-EB3CF4F0404A}" sibTransId="{5A896BDA-713F-4DAC-854D-52BBA5262E94}"/>
    <dgm:cxn modelId="{D6ECF0A6-F323-415C-86B0-5B8197C2894A}" type="presOf" srcId="{AB7B5EDA-C08E-44AA-A93C-6056E037A864}" destId="{E9CB3E24-2968-4EFD-8227-2CA896DD0F9E}" srcOrd="0" destOrd="0" presId="urn:microsoft.com/office/officeart/2005/8/layout/cycle6"/>
    <dgm:cxn modelId="{47CF67E3-185E-42B4-821B-3B7F69CAE35F}" srcId="{12866023-3786-4C69-9F01-2F4CBFA4D113}" destId="{90047609-8A82-44D0-98D7-08507C9EA743}" srcOrd="4" destOrd="0" parTransId="{725DCF3C-1558-4170-9D81-F744B3EC7622}" sibTransId="{E4A0B5A8-91CC-4F58-8C54-BDD6F88CEAC0}"/>
    <dgm:cxn modelId="{E3107369-A07C-4FFB-A90A-34A7FD4FB9A2}" srcId="{12866023-3786-4C69-9F01-2F4CBFA4D113}" destId="{C3F62A85-2FDC-48C6-BD44-666C93761092}" srcOrd="5" destOrd="0" parTransId="{8A768F1C-6939-4E5D-8601-6B794F39BB52}" sibTransId="{EF931D5C-A1FF-497D-9CED-AB20241A4686}"/>
    <dgm:cxn modelId="{37E82605-FA35-457A-AA6F-54C26BBB5159}" type="presOf" srcId="{E4A0B5A8-91CC-4F58-8C54-BDD6F88CEAC0}" destId="{28CACA47-7B93-44BB-A428-FCCA0453AF21}" srcOrd="0" destOrd="0" presId="urn:microsoft.com/office/officeart/2005/8/layout/cycle6"/>
    <dgm:cxn modelId="{23D2268C-0E54-455E-A251-1DAD91E23A5E}" type="presOf" srcId="{1ABD2F3C-FB63-4EE8-859D-AD0B10DA1959}" destId="{52A1A2DC-1D61-47DB-ACA1-E615A57A7ED2}" srcOrd="0" destOrd="0" presId="urn:microsoft.com/office/officeart/2005/8/layout/cycle6"/>
    <dgm:cxn modelId="{937183E1-08EA-470E-9619-166F9BF7984C}" type="presOf" srcId="{17D8AE7B-219D-4F66-A459-6DA96742E612}" destId="{D5AEC5BC-6DA0-4795-AB66-A52F33978A1C}" srcOrd="0" destOrd="0" presId="urn:microsoft.com/office/officeart/2005/8/layout/cycle6"/>
    <dgm:cxn modelId="{C5DFD0D3-79AD-4F07-AD92-8276463E22AB}" type="presOf" srcId="{D074474F-AA5E-47FE-BFCD-F4AD8A6559E1}" destId="{A21AF1D1-6510-4119-8CDF-1FE6E5629B69}" srcOrd="0" destOrd="0" presId="urn:microsoft.com/office/officeart/2005/8/layout/cycle6"/>
    <dgm:cxn modelId="{F5AAEA56-A9F1-4909-819C-34CAA2BBE98D}" srcId="{12866023-3786-4C69-9F01-2F4CBFA4D113}" destId="{5F6387DC-5501-488A-A860-DAB85DC18151}" srcOrd="2" destOrd="0" parTransId="{F448CD63-9143-41BA-A051-EF75B365477F}" sibTransId="{1ABD2F3C-FB63-4EE8-859D-AD0B10DA1959}"/>
    <dgm:cxn modelId="{B87F9CAA-9A86-4639-91AA-BFF23BB80673}" type="presOf" srcId="{5F6387DC-5501-488A-A860-DAB85DC18151}" destId="{B9CDC2C3-40F8-494B-AA5F-82E287B7F4C9}" srcOrd="0" destOrd="0" presId="urn:microsoft.com/office/officeart/2005/8/layout/cycle6"/>
    <dgm:cxn modelId="{6EE817A7-1E6B-4E69-99F5-FBF356BF4689}" type="presParOf" srcId="{6BAA4B80-22C2-4402-8CD1-411306CA69E9}" destId="{E9CB3E24-2968-4EFD-8227-2CA896DD0F9E}" srcOrd="0" destOrd="0" presId="urn:microsoft.com/office/officeart/2005/8/layout/cycle6"/>
    <dgm:cxn modelId="{2A54E5CB-9875-4B19-896B-96D58B4CD936}" type="presParOf" srcId="{6BAA4B80-22C2-4402-8CD1-411306CA69E9}" destId="{E8364629-DA9A-4E2A-845C-90F33D60FD34}" srcOrd="1" destOrd="0" presId="urn:microsoft.com/office/officeart/2005/8/layout/cycle6"/>
    <dgm:cxn modelId="{18846B6E-97D6-4417-A85A-35A4317C2FBA}" type="presParOf" srcId="{6BAA4B80-22C2-4402-8CD1-411306CA69E9}" destId="{64717E3A-821F-4F08-B7E5-C0F8B8D4FE5E}" srcOrd="2" destOrd="0" presId="urn:microsoft.com/office/officeart/2005/8/layout/cycle6"/>
    <dgm:cxn modelId="{C051C3B1-1F90-41E9-ADF9-632BA5B33CEC}" type="presParOf" srcId="{6BAA4B80-22C2-4402-8CD1-411306CA69E9}" destId="{A21AF1D1-6510-4119-8CDF-1FE6E5629B69}" srcOrd="3" destOrd="0" presId="urn:microsoft.com/office/officeart/2005/8/layout/cycle6"/>
    <dgm:cxn modelId="{A27BFDD7-9039-4F34-8A26-651774B035F4}" type="presParOf" srcId="{6BAA4B80-22C2-4402-8CD1-411306CA69E9}" destId="{CAED3FC6-CCD6-4060-9A77-BA33EAE8FB53}" srcOrd="4" destOrd="0" presId="urn:microsoft.com/office/officeart/2005/8/layout/cycle6"/>
    <dgm:cxn modelId="{AAFD4294-A12E-4E01-B695-96FC13FC3EC2}" type="presParOf" srcId="{6BAA4B80-22C2-4402-8CD1-411306CA69E9}" destId="{24484639-284E-480C-AB69-116584B7D354}" srcOrd="5" destOrd="0" presId="urn:microsoft.com/office/officeart/2005/8/layout/cycle6"/>
    <dgm:cxn modelId="{BE4F2F0C-AF2E-4973-BE0B-26FDD765243C}" type="presParOf" srcId="{6BAA4B80-22C2-4402-8CD1-411306CA69E9}" destId="{B9CDC2C3-40F8-494B-AA5F-82E287B7F4C9}" srcOrd="6" destOrd="0" presId="urn:microsoft.com/office/officeart/2005/8/layout/cycle6"/>
    <dgm:cxn modelId="{98B350E7-F83F-4CFB-9B65-0B71029A7076}" type="presParOf" srcId="{6BAA4B80-22C2-4402-8CD1-411306CA69E9}" destId="{0C368481-C3BD-4951-9ECE-A901DF7807D3}" srcOrd="7" destOrd="0" presId="urn:microsoft.com/office/officeart/2005/8/layout/cycle6"/>
    <dgm:cxn modelId="{37D788BE-6552-4373-A73F-077133CBE82C}" type="presParOf" srcId="{6BAA4B80-22C2-4402-8CD1-411306CA69E9}" destId="{52A1A2DC-1D61-47DB-ACA1-E615A57A7ED2}" srcOrd="8" destOrd="0" presId="urn:microsoft.com/office/officeart/2005/8/layout/cycle6"/>
    <dgm:cxn modelId="{90ACAEDA-9A0E-47D1-8E02-E680068D7CC3}" type="presParOf" srcId="{6BAA4B80-22C2-4402-8CD1-411306CA69E9}" destId="{81CA2AA0-CBBA-42B9-BFB4-F0F71523E240}" srcOrd="9" destOrd="0" presId="urn:microsoft.com/office/officeart/2005/8/layout/cycle6"/>
    <dgm:cxn modelId="{C3328317-4CA7-43D8-BD27-0142E4A7EBA0}" type="presParOf" srcId="{6BAA4B80-22C2-4402-8CD1-411306CA69E9}" destId="{C37700FA-FCD2-4256-B186-5EA0BC2AA0D0}" srcOrd="10" destOrd="0" presId="urn:microsoft.com/office/officeart/2005/8/layout/cycle6"/>
    <dgm:cxn modelId="{921FADB2-307F-4C6E-877E-01F317FC8205}" type="presParOf" srcId="{6BAA4B80-22C2-4402-8CD1-411306CA69E9}" destId="{D5AEC5BC-6DA0-4795-AB66-A52F33978A1C}" srcOrd="11" destOrd="0" presId="urn:microsoft.com/office/officeart/2005/8/layout/cycle6"/>
    <dgm:cxn modelId="{89210B18-55C2-49E3-891A-C7679BDCEA46}" type="presParOf" srcId="{6BAA4B80-22C2-4402-8CD1-411306CA69E9}" destId="{2FB8FEB0-4CC5-4FCA-BD04-5854455A268C}" srcOrd="12" destOrd="0" presId="urn:microsoft.com/office/officeart/2005/8/layout/cycle6"/>
    <dgm:cxn modelId="{E8EF782A-D2CE-4BEC-8BE3-F4C6788F577F}" type="presParOf" srcId="{6BAA4B80-22C2-4402-8CD1-411306CA69E9}" destId="{1033551F-05E9-49B1-9CDA-3F5D044469CD}" srcOrd="13" destOrd="0" presId="urn:microsoft.com/office/officeart/2005/8/layout/cycle6"/>
    <dgm:cxn modelId="{AED8E4FE-8A40-4936-B00E-9406E53EF4A9}" type="presParOf" srcId="{6BAA4B80-22C2-4402-8CD1-411306CA69E9}" destId="{28CACA47-7B93-44BB-A428-FCCA0453AF21}" srcOrd="14" destOrd="0" presId="urn:microsoft.com/office/officeart/2005/8/layout/cycle6"/>
    <dgm:cxn modelId="{F10E8C49-5AE4-4661-8E65-B6AC5F469159}" type="presParOf" srcId="{6BAA4B80-22C2-4402-8CD1-411306CA69E9}" destId="{4B6C56B5-CABD-46BC-B262-C67859547F69}" srcOrd="15" destOrd="0" presId="urn:microsoft.com/office/officeart/2005/8/layout/cycle6"/>
    <dgm:cxn modelId="{44E9E718-BFED-45E2-AB7C-E82AB8A287D7}" type="presParOf" srcId="{6BAA4B80-22C2-4402-8CD1-411306CA69E9}" destId="{5EF6EE85-1A86-4885-99EA-AA46E6EB4496}" srcOrd="16" destOrd="0" presId="urn:microsoft.com/office/officeart/2005/8/layout/cycle6"/>
    <dgm:cxn modelId="{A57FD506-C69D-4BB0-A436-82E125127035}" type="presParOf" srcId="{6BAA4B80-22C2-4402-8CD1-411306CA69E9}" destId="{A42B31D0-D9A4-48D7-A295-C1F16B085A6E}"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B3E24-2968-4EFD-8227-2CA896DD0F9E}">
      <dsp:nvSpPr>
        <dsp:cNvPr id="0" name=""/>
        <dsp:cNvSpPr/>
      </dsp:nvSpPr>
      <dsp:spPr>
        <a:xfrm>
          <a:off x="2786301" y="1541"/>
          <a:ext cx="1407635" cy="914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smtClean="0">
              <a:solidFill>
                <a:schemeClr val="tx1"/>
              </a:solidFill>
              <a:cs typeface="B Traffic" pitchFamily="2" charset="-78"/>
            </a:rPr>
            <a:t>علاقه به شغل</a:t>
          </a:r>
          <a:r>
            <a:rPr lang="en-US" sz="1600" b="1" kern="1200" dirty="0" smtClean="0">
              <a:solidFill>
                <a:schemeClr val="tx1"/>
              </a:solidFill>
              <a:cs typeface="B Traffic" pitchFamily="2" charset="-78"/>
            </a:rPr>
            <a:t> </a:t>
          </a:r>
          <a:endParaRPr lang="en-US" sz="1600" kern="1200" dirty="0">
            <a:solidFill>
              <a:schemeClr val="tx1"/>
            </a:solidFill>
          </a:endParaRPr>
        </a:p>
      </dsp:txBody>
      <dsp:txXfrm>
        <a:off x="2830966" y="46206"/>
        <a:ext cx="1318305" cy="825633"/>
      </dsp:txXfrm>
    </dsp:sp>
    <dsp:sp modelId="{64717E3A-821F-4F08-B7E5-C0F8B8D4FE5E}">
      <dsp:nvSpPr>
        <dsp:cNvPr id="0" name=""/>
        <dsp:cNvSpPr/>
      </dsp:nvSpPr>
      <dsp:spPr>
        <a:xfrm>
          <a:off x="1332942" y="459023"/>
          <a:ext cx="4314353" cy="4314353"/>
        </a:xfrm>
        <a:custGeom>
          <a:avLst/>
          <a:gdLst/>
          <a:ahLst/>
          <a:cxnLst/>
          <a:rect l="0" t="0" r="0" b="0"/>
          <a:pathLst>
            <a:path>
              <a:moveTo>
                <a:pt x="2870007" y="121179"/>
              </a:moveTo>
              <a:arcTo wR="2157176" hR="2157176" stAng="17357750" swAng="150280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1AF1D1-6510-4119-8CDF-1FE6E5629B69}">
      <dsp:nvSpPr>
        <dsp:cNvPr id="0" name=""/>
        <dsp:cNvSpPr/>
      </dsp:nvSpPr>
      <dsp:spPr>
        <a:xfrm>
          <a:off x="4654471" y="1080129"/>
          <a:ext cx="1407635" cy="914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solidFill>
                <a:schemeClr val="tx1"/>
              </a:solidFill>
              <a:cs typeface="B Traffic" pitchFamily="2" charset="-78"/>
            </a:rPr>
            <a:t>نگرش مثبت </a:t>
          </a:r>
          <a:endParaRPr lang="fa-IR" sz="1600" b="1" kern="1200" dirty="0" smtClean="0">
            <a:solidFill>
              <a:schemeClr val="tx1"/>
            </a:solidFill>
            <a:cs typeface="B Traffic" pitchFamily="2" charset="-78"/>
          </a:endParaRPr>
        </a:p>
      </dsp:txBody>
      <dsp:txXfrm>
        <a:off x="4699136" y="1124794"/>
        <a:ext cx="1318305" cy="825633"/>
      </dsp:txXfrm>
    </dsp:sp>
    <dsp:sp modelId="{24484639-284E-480C-AB69-116584B7D354}">
      <dsp:nvSpPr>
        <dsp:cNvPr id="0" name=""/>
        <dsp:cNvSpPr/>
      </dsp:nvSpPr>
      <dsp:spPr>
        <a:xfrm>
          <a:off x="1332942" y="459023"/>
          <a:ext cx="4314353" cy="4314353"/>
        </a:xfrm>
        <a:custGeom>
          <a:avLst/>
          <a:gdLst/>
          <a:ahLst/>
          <a:cxnLst/>
          <a:rect l="0" t="0" r="0" b="0"/>
          <a:pathLst>
            <a:path>
              <a:moveTo>
                <a:pt x="4226545" y="1547976"/>
              </a:moveTo>
              <a:arcTo wR="2157176" hR="2157176" stAng="20615767" swAng="196846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CDC2C3-40F8-494B-AA5F-82E287B7F4C9}">
      <dsp:nvSpPr>
        <dsp:cNvPr id="0" name=""/>
        <dsp:cNvSpPr/>
      </dsp:nvSpPr>
      <dsp:spPr>
        <a:xfrm>
          <a:off x="4654471" y="3237306"/>
          <a:ext cx="1407635" cy="914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smtClean="0">
              <a:solidFill>
                <a:schemeClr val="tx1"/>
              </a:solidFill>
              <a:cs typeface="B Traffic" pitchFamily="2" charset="-78"/>
            </a:rPr>
            <a:t>وفاداري </a:t>
          </a:r>
          <a:endParaRPr lang="fa-IR" sz="1600" b="1" kern="1200" dirty="0" smtClean="0">
            <a:solidFill>
              <a:schemeClr val="tx1"/>
            </a:solidFill>
            <a:cs typeface="B Traffic" pitchFamily="2" charset="-78"/>
          </a:endParaRPr>
        </a:p>
      </dsp:txBody>
      <dsp:txXfrm>
        <a:off x="4699136" y="3281971"/>
        <a:ext cx="1318305" cy="825633"/>
      </dsp:txXfrm>
    </dsp:sp>
    <dsp:sp modelId="{52A1A2DC-1D61-47DB-ACA1-E615A57A7ED2}">
      <dsp:nvSpPr>
        <dsp:cNvPr id="0" name=""/>
        <dsp:cNvSpPr/>
      </dsp:nvSpPr>
      <dsp:spPr>
        <a:xfrm>
          <a:off x="1332942" y="459023"/>
          <a:ext cx="4314353" cy="4314353"/>
        </a:xfrm>
        <a:custGeom>
          <a:avLst/>
          <a:gdLst/>
          <a:ahLst/>
          <a:cxnLst/>
          <a:rect l="0" t="0" r="0" b="0"/>
          <a:pathLst>
            <a:path>
              <a:moveTo>
                <a:pt x="3664930" y="3699931"/>
              </a:moveTo>
              <a:arcTo wR="2157176" hR="2157176" stAng="2739441" swAng="150280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CA2AA0-CBBA-42B9-BFB4-F0F71523E240}">
      <dsp:nvSpPr>
        <dsp:cNvPr id="0" name=""/>
        <dsp:cNvSpPr/>
      </dsp:nvSpPr>
      <dsp:spPr>
        <a:xfrm>
          <a:off x="2786301" y="4315895"/>
          <a:ext cx="1407635" cy="914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smtClean="0">
              <a:solidFill>
                <a:schemeClr val="tx1"/>
              </a:solidFill>
              <a:cs typeface="B Traffic" pitchFamily="2" charset="-78"/>
            </a:rPr>
            <a:t>مهارت ارتباطي </a:t>
          </a:r>
          <a:endParaRPr lang="fa-IR" sz="1600" b="1" kern="1200" dirty="0" smtClean="0">
            <a:solidFill>
              <a:schemeClr val="tx1"/>
            </a:solidFill>
            <a:cs typeface="B Traffic" pitchFamily="2" charset="-78"/>
          </a:endParaRPr>
        </a:p>
      </dsp:txBody>
      <dsp:txXfrm>
        <a:off x="2830966" y="4360560"/>
        <a:ext cx="1318305" cy="825633"/>
      </dsp:txXfrm>
    </dsp:sp>
    <dsp:sp modelId="{D5AEC5BC-6DA0-4795-AB66-A52F33978A1C}">
      <dsp:nvSpPr>
        <dsp:cNvPr id="0" name=""/>
        <dsp:cNvSpPr/>
      </dsp:nvSpPr>
      <dsp:spPr>
        <a:xfrm>
          <a:off x="1332942" y="459023"/>
          <a:ext cx="4314353" cy="4314353"/>
        </a:xfrm>
        <a:custGeom>
          <a:avLst/>
          <a:gdLst/>
          <a:ahLst/>
          <a:cxnLst/>
          <a:rect l="0" t="0" r="0" b="0"/>
          <a:pathLst>
            <a:path>
              <a:moveTo>
                <a:pt x="1444346" y="4193174"/>
              </a:moveTo>
              <a:arcTo wR="2157176" hR="2157176" stAng="6557750" swAng="150280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B8FEB0-4CC5-4FCA-BD04-5854455A268C}">
      <dsp:nvSpPr>
        <dsp:cNvPr id="0" name=""/>
        <dsp:cNvSpPr/>
      </dsp:nvSpPr>
      <dsp:spPr>
        <a:xfrm>
          <a:off x="918130" y="3237306"/>
          <a:ext cx="1407635" cy="914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solidFill>
                <a:schemeClr val="tx1"/>
              </a:solidFill>
              <a:cs typeface="B Traffic" pitchFamily="2" charset="-78"/>
            </a:rPr>
            <a:t>عدالت </a:t>
          </a:r>
          <a:endParaRPr lang="fa-IR" sz="1600" b="1" kern="1200" dirty="0" smtClean="0">
            <a:solidFill>
              <a:schemeClr val="tx1"/>
            </a:solidFill>
            <a:cs typeface="B Traffic" pitchFamily="2" charset="-78"/>
          </a:endParaRPr>
        </a:p>
      </dsp:txBody>
      <dsp:txXfrm>
        <a:off x="962795" y="3281971"/>
        <a:ext cx="1318305" cy="825633"/>
      </dsp:txXfrm>
    </dsp:sp>
    <dsp:sp modelId="{28CACA47-7B93-44BB-A428-FCCA0453AF21}">
      <dsp:nvSpPr>
        <dsp:cNvPr id="0" name=""/>
        <dsp:cNvSpPr/>
      </dsp:nvSpPr>
      <dsp:spPr>
        <a:xfrm>
          <a:off x="1332942" y="459023"/>
          <a:ext cx="4314353" cy="4314353"/>
        </a:xfrm>
        <a:custGeom>
          <a:avLst/>
          <a:gdLst/>
          <a:ahLst/>
          <a:cxnLst/>
          <a:rect l="0" t="0" r="0" b="0"/>
          <a:pathLst>
            <a:path>
              <a:moveTo>
                <a:pt x="87808" y="2766377"/>
              </a:moveTo>
              <a:arcTo wR="2157176" hR="2157176" stAng="9815767" swAng="196846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B6C56B5-CABD-46BC-B262-C67859547F69}">
      <dsp:nvSpPr>
        <dsp:cNvPr id="0" name=""/>
        <dsp:cNvSpPr/>
      </dsp:nvSpPr>
      <dsp:spPr>
        <a:xfrm>
          <a:off x="918130" y="1080129"/>
          <a:ext cx="1407635" cy="914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solidFill>
                <a:schemeClr val="tx1"/>
              </a:solidFill>
              <a:cs typeface="B Traffic" pitchFamily="2" charset="-78"/>
            </a:rPr>
            <a:t>توانايي تفويض اختيار </a:t>
          </a:r>
          <a:endParaRPr lang="fa-IR" sz="1600" b="1" kern="1200" dirty="0" smtClean="0">
            <a:solidFill>
              <a:schemeClr val="tx1"/>
            </a:solidFill>
            <a:cs typeface="B Traffic" pitchFamily="2" charset="-78"/>
          </a:endParaRPr>
        </a:p>
      </dsp:txBody>
      <dsp:txXfrm>
        <a:off x="962795" y="1124794"/>
        <a:ext cx="1318305" cy="825633"/>
      </dsp:txXfrm>
    </dsp:sp>
    <dsp:sp modelId="{A42B31D0-D9A4-48D7-A295-C1F16B085A6E}">
      <dsp:nvSpPr>
        <dsp:cNvPr id="0" name=""/>
        <dsp:cNvSpPr/>
      </dsp:nvSpPr>
      <dsp:spPr>
        <a:xfrm>
          <a:off x="1332942" y="459023"/>
          <a:ext cx="4314353" cy="4314353"/>
        </a:xfrm>
        <a:custGeom>
          <a:avLst/>
          <a:gdLst/>
          <a:ahLst/>
          <a:cxnLst/>
          <a:rect l="0" t="0" r="0" b="0"/>
          <a:pathLst>
            <a:path>
              <a:moveTo>
                <a:pt x="649422" y="614422"/>
              </a:moveTo>
              <a:arcTo wR="2157176" hR="2157176" stAng="13539441" swAng="150280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58446F1-D4CC-473E-8E46-F419F263F67B}" type="datetimeFigureOut">
              <a:rPr lang="fa-IR" smtClean="0"/>
              <a:pPr/>
              <a:t>13/08/1441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E6E671E-FD4A-4093-9D41-406B05FC7511}" type="slidenum">
              <a:rPr lang="fa-IR" smtClean="0"/>
              <a:pPr/>
              <a:t>‹#›</a:t>
            </a:fld>
            <a:endParaRPr lang="fa-IR"/>
          </a:p>
        </p:txBody>
      </p:sp>
    </p:spTree>
    <p:extLst>
      <p:ext uri="{BB962C8B-B14F-4D97-AF65-F5344CB8AC3E}">
        <p14:creationId xmlns:p14="http://schemas.microsoft.com/office/powerpoint/2010/main" val="92228829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3385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0893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1202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8249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0099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8594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3737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9612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0408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2170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89137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4/6/2020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6894734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m4a"/><Relationship Id="rId7" Type="http://schemas.openxmlformats.org/officeDocument/2006/relationships/diagramLayout" Target="../diagrams/layout1.xm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slideLayout" Target="../slideLayouts/slideLayout1.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wmf"/><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5" name="Subtitle 4"/>
          <p:cNvSpPr>
            <a:spLocks noGrp="1"/>
          </p:cNvSpPr>
          <p:nvPr>
            <p:ph type="subTitle" idx="1"/>
          </p:nvPr>
        </p:nvSpPr>
        <p:spPr>
          <a:xfrm>
            <a:off x="304800" y="228600"/>
            <a:ext cx="8458200" cy="6629400"/>
          </a:xfrm>
          <a:blipFill>
            <a:blip r:embed="rId2"/>
            <a:tile tx="0" ty="0" sx="100000" sy="100000" flip="none" algn="tl"/>
          </a:blipFill>
        </p:spPr>
        <p:txBody>
          <a:bodyPr>
            <a:noAutofit/>
          </a:bodyPr>
          <a:lstStyle/>
          <a:p>
            <a:pPr algn="ctr" rtl="1"/>
            <a:endParaRPr lang="fa-IR" sz="3200" b="1" dirty="0" smtClean="0">
              <a:cs typeface="B Traffic" pitchFamily="2" charset="-78"/>
            </a:endParaRPr>
          </a:p>
          <a:p>
            <a:pPr algn="r" rtl="1"/>
            <a:r>
              <a:rPr lang="fa-IR" sz="3200" b="1" dirty="0" smtClean="0">
                <a:cs typeface="B Traffic" pitchFamily="2" charset="-78"/>
              </a:rPr>
              <a:t>ادامه فصل اول: </a:t>
            </a:r>
          </a:p>
          <a:p>
            <a:pPr algn="ctr" rtl="1"/>
            <a:r>
              <a:rPr lang="fa-IR" sz="3600" b="1" dirty="0" smtClean="0">
                <a:effectLst>
                  <a:outerShdw blurRad="38100" dist="38100" dir="2700000" algn="tl">
                    <a:srgbClr val="000000">
                      <a:alpha val="43137"/>
                    </a:srgbClr>
                  </a:outerShdw>
                </a:effectLst>
                <a:cs typeface="B Traffic" pitchFamily="2" charset="-78"/>
              </a:rPr>
              <a:t>کلیات </a:t>
            </a:r>
            <a:r>
              <a:rPr lang="fa-IR" sz="3600" b="1" dirty="0" smtClean="0">
                <a:effectLst>
                  <a:outerShdw blurRad="38100" dist="38100" dir="2700000" algn="tl">
                    <a:srgbClr val="000000">
                      <a:alpha val="43137"/>
                    </a:srgbClr>
                  </a:outerShdw>
                </a:effectLst>
                <a:cs typeface="B Traffic" pitchFamily="2" charset="-78"/>
              </a:rPr>
              <a:t>و مفاهیم </a:t>
            </a:r>
            <a:r>
              <a:rPr lang="fa-IR" sz="3600" b="1" dirty="0" smtClean="0">
                <a:effectLst>
                  <a:outerShdw blurRad="38100" dist="38100" dir="2700000" algn="tl">
                    <a:srgbClr val="000000">
                      <a:alpha val="43137"/>
                    </a:srgbClr>
                  </a:outerShdw>
                </a:effectLst>
                <a:cs typeface="B Traffic" pitchFamily="2" charset="-78"/>
              </a:rPr>
              <a:t>سرپرستی</a:t>
            </a:r>
            <a:endParaRPr lang="fa-IR" sz="3600" b="1" dirty="0" smtClean="0">
              <a:effectLst>
                <a:outerShdw blurRad="38100" dist="38100" dir="2700000" algn="tl">
                  <a:srgbClr val="000000">
                    <a:alpha val="43137"/>
                  </a:srgbClr>
                </a:outerShdw>
              </a:effectLst>
              <a:cs typeface="B Traffic" pitchFamily="2" charset="-78"/>
            </a:endParaRPr>
          </a:p>
          <a:p>
            <a:pPr algn="l"/>
            <a:endParaRPr lang="fa-IR" sz="3200" b="1" dirty="0" smtClean="0">
              <a:solidFill>
                <a:schemeClr val="accent6">
                  <a:lumMod val="75000"/>
                </a:schemeClr>
              </a:solidFill>
              <a:cs typeface="B Traffic" pitchFamily="2" charset="-78"/>
            </a:endParaRPr>
          </a:p>
          <a:p>
            <a:pPr algn="l"/>
            <a:r>
              <a:rPr lang="fa-IR" sz="3200" b="1" dirty="0" smtClean="0">
                <a:solidFill>
                  <a:schemeClr val="accent6">
                    <a:lumMod val="75000"/>
                  </a:schemeClr>
                </a:solidFill>
                <a:cs typeface="B Traffic" pitchFamily="2" charset="-78"/>
              </a:rPr>
              <a:t>تالیف دکتر </a:t>
            </a:r>
            <a:r>
              <a:rPr lang="fa-IR" sz="3200" b="1" dirty="0">
                <a:solidFill>
                  <a:schemeClr val="accent6">
                    <a:lumMod val="75000"/>
                  </a:schemeClr>
                </a:solidFill>
                <a:cs typeface="B Traffic" pitchFamily="2" charset="-78"/>
              </a:rPr>
              <a:t>سيده جميله مدرسي</a:t>
            </a:r>
          </a:p>
          <a:p>
            <a:endParaRPr lang="fa-IR" sz="3200" b="1" u="sng" dirty="0" smtClean="0">
              <a:solidFill>
                <a:srgbClr val="00B0F0"/>
              </a:solidFill>
              <a:cs typeface="B Traffic" pitchFamily="2" charset="-78"/>
            </a:endParaRPr>
          </a:p>
          <a:p>
            <a:r>
              <a:rPr lang="fa-IR" sz="3200" b="1" dirty="0" smtClean="0">
                <a:cs typeface="B Traffic" pitchFamily="2" charset="-78"/>
              </a:rPr>
              <a:t>                            </a:t>
            </a:r>
            <a:endParaRPr lang="en-US" sz="3200" b="1" dirty="0" smtClean="0">
              <a:cs typeface="B Traffic" pitchFamily="2" charset="-78"/>
            </a:endParaRPr>
          </a:p>
          <a:p>
            <a:r>
              <a:rPr lang="en-US" sz="3200" b="1" dirty="0" smtClean="0">
                <a:cs typeface="B Traffic" pitchFamily="2" charset="-78"/>
              </a:rPr>
              <a:t>          </a:t>
            </a:r>
            <a:r>
              <a:rPr lang="fa-IR" sz="3200" b="1" dirty="0" smtClean="0">
                <a:cs typeface="B Traffic" pitchFamily="2" charset="-78"/>
              </a:rPr>
              <a:t> </a:t>
            </a:r>
            <a:r>
              <a:rPr lang="fa-IR" sz="3200" b="1" dirty="0" smtClean="0">
                <a:solidFill>
                  <a:srgbClr val="002060"/>
                </a:solidFill>
                <a:cs typeface="B Traffic" pitchFamily="2" charset="-78"/>
              </a:rPr>
              <a:t>مدرس: آسیه السادات مدرسي</a:t>
            </a:r>
          </a:p>
          <a:p>
            <a:pPr algn="ctr"/>
            <a:r>
              <a:rPr lang="fa-IR" sz="2400" b="1" dirty="0" smtClean="0">
                <a:solidFill>
                  <a:schemeClr val="accent2">
                    <a:lumMod val="50000"/>
                  </a:schemeClr>
                </a:solidFill>
                <a:cs typeface="B Traffic" pitchFamily="2" charset="-78"/>
              </a:rPr>
              <a:t>دکترای برنامه ریزی درسی</a:t>
            </a:r>
          </a:p>
          <a:p>
            <a:endParaRPr lang="fa-IR" sz="3200" b="1" dirty="0">
              <a:cs typeface="B Traffic" pitchFamily="2" charset="-78"/>
            </a:endParaRPr>
          </a:p>
          <a:p>
            <a:pPr algn="ctr"/>
            <a:r>
              <a:rPr lang="fa-IR" sz="3200" b="1" dirty="0" smtClean="0">
                <a:solidFill>
                  <a:srgbClr val="FF0000"/>
                </a:solidFill>
                <a:cs typeface="B Traffic" pitchFamily="2" charset="-78"/>
              </a:rPr>
              <a:t>جلسه دوم آموزش مجازی </a:t>
            </a:r>
          </a:p>
          <a:p>
            <a:r>
              <a:rPr lang="fa-IR" sz="3200" b="1" dirty="0" smtClean="0">
                <a:cs typeface="B Traffic" pitchFamily="2" charset="-78"/>
              </a:rPr>
              <a:t>  </a:t>
            </a:r>
            <a:endParaRPr lang="en-US" sz="3200" b="1" dirty="0" smtClean="0">
              <a:cs typeface="B Traffic" pitchFamily="2" charset="-78"/>
            </a:endParaRPr>
          </a:p>
          <a:p>
            <a:endParaRPr lang="en-US" sz="3200" b="1" dirty="0" smtClean="0">
              <a:cs typeface="B Traffic" pitchFamily="2" charset="-78"/>
            </a:endParaRPr>
          </a:p>
          <a:p>
            <a:endParaRPr lang="en-US" sz="3200" b="1" dirty="0" smtClean="0">
              <a:cs typeface="B Traffic" pitchFamily="2" charset="-78"/>
            </a:endParaRPr>
          </a:p>
          <a:p>
            <a:r>
              <a:rPr lang="fa-IR" sz="3200" b="1" dirty="0" smtClean="0">
                <a:cs typeface="B Traffic" pitchFamily="2" charset="-78"/>
              </a:rPr>
              <a:t>    </a:t>
            </a:r>
          </a:p>
          <a:p>
            <a:endParaRPr lang="en-US" sz="3200" b="1" dirty="0">
              <a:cs typeface="B Traffic" pitchFamily="2" charset="-7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 calcmode="lin" valueType="num">
                                      <p:cBhvr additive="base">
                                        <p:cTn id="49"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14" end="14"/>
                                            </p:txEl>
                                          </p:spTgt>
                                        </p:tgtEl>
                                        <p:attrNameLst>
                                          <p:attrName>style.visibility</p:attrName>
                                        </p:attrNameLst>
                                      </p:cBhvr>
                                      <p:to>
                                        <p:strVal val="visible"/>
                                      </p:to>
                                    </p:set>
                                    <p:anim calcmode="lin" valueType="num">
                                      <p:cBhvr additive="base">
                                        <p:cTn id="61"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2920" y="152400"/>
            <a:ext cx="8183880" cy="6553200"/>
          </a:xfrm>
        </p:spPr>
        <p:txBody>
          <a:bodyPr>
            <a:noAutofit/>
          </a:bodyPr>
          <a:lstStyle/>
          <a:p>
            <a:pPr marL="0" indent="0" algn="r" rtl="1">
              <a:buNone/>
            </a:pPr>
            <a:r>
              <a:rPr lang="fa-IR" sz="2600" b="1" dirty="0">
                <a:cs typeface="B Lotus" panose="00000400000000000000" pitchFamily="2" charset="-78"/>
              </a:rPr>
              <a:t>سوم- نظريه بروكراسي :</a:t>
            </a:r>
            <a:r>
              <a:rPr lang="fa-IR" sz="2600" dirty="0">
                <a:cs typeface="B Lotus" panose="00000400000000000000" pitchFamily="2" charset="-78"/>
              </a:rPr>
              <a:t> </a:t>
            </a:r>
            <a:endParaRPr lang="fa-IR" sz="2600" dirty="0" smtClean="0">
              <a:cs typeface="B Lotus" panose="00000400000000000000" pitchFamily="2" charset="-78"/>
            </a:endParaRPr>
          </a:p>
          <a:p>
            <a:pPr marL="0" indent="0" algn="r" rtl="1">
              <a:buNone/>
            </a:pPr>
            <a:r>
              <a:rPr lang="fa-IR" sz="2600" dirty="0" smtClean="0">
                <a:cs typeface="B Lotus" panose="00000400000000000000" pitchFamily="2" charset="-78"/>
              </a:rPr>
              <a:t>بروكراسي </a:t>
            </a:r>
            <a:r>
              <a:rPr lang="fa-IR" sz="2600" dirty="0">
                <a:cs typeface="B Lotus" panose="00000400000000000000" pitchFamily="2" charset="-78"/>
              </a:rPr>
              <a:t>به معناي ديوان سالاري است. </a:t>
            </a:r>
            <a:r>
              <a:rPr lang="ar-SA" sz="2600" dirty="0">
                <a:cs typeface="B Lotus" panose="00000400000000000000" pitchFamily="2" charset="-78"/>
              </a:rPr>
              <a:t>بروكراسی</a:t>
            </a:r>
            <a:r>
              <a:rPr lang="fa-IR" sz="2600" dirty="0">
                <a:cs typeface="B Lotus" panose="00000400000000000000" pitchFamily="2" charset="-78"/>
              </a:rPr>
              <a:t> در نظر عامه مردم ، غالبا با مفاهیم منفی ازقبیل تشریفات زاید اداری ، دوباره کاری ، کاغذ پراکنی و حاکمیت مقررات خشک و بی روح ، جزئیات وقت گیر بی حد و اندازه و...بکار برده می شود.و کسان دیگری از ان معانی مثبت نظم و ترتیب ، قاعده و قانون ، سیستم ومنطق ، ثبات و ضابطه ، انصاف و عدل ، برابری و رعایت  مقررات را تداعی می کنند .   </a:t>
            </a:r>
            <a:endParaRPr lang="en-US" sz="2600" dirty="0">
              <a:cs typeface="B Lotus" panose="00000400000000000000" pitchFamily="2" charset="-78"/>
            </a:endParaRPr>
          </a:p>
          <a:p>
            <a:pPr marL="0" indent="0" algn="r" rtl="1">
              <a:buNone/>
            </a:pPr>
            <a:r>
              <a:rPr lang="ar-SA" sz="2600" dirty="0">
                <a:cs typeface="B Lotus" panose="00000400000000000000" pitchFamily="2" charset="-78"/>
              </a:rPr>
              <a:t>به هر حال دراین نظریه ماكس وبر</a:t>
            </a:r>
            <a:r>
              <a:rPr lang="fa-IR" sz="2600" dirty="0">
                <a:cs typeface="B Lotus" panose="00000400000000000000" pitchFamily="2" charset="-78"/>
              </a:rPr>
              <a:t> مدل ایده آل خود را بر اساس پرداختن به نوعی سازمان که دارای اقتدار (قانونی – منطقی ) است بنا نهاد ، که دارای ویژگیهایی نظیر : تقسیم کار ، حاکمیت مقررات و قوانین  ، غیر شخصی بودن ، رعایت سلسله مراتب ، ضبط و نگهداری سوابق تصمیمات و اقدامات ، و استخدام بر اساس توانایی و دانش فنی است </a:t>
            </a:r>
            <a:endParaRPr lang="en-US" sz="2600" dirty="0">
              <a:cs typeface="B Lotus" panose="00000400000000000000" pitchFamily="2" charset="-78"/>
            </a:endParaRPr>
          </a:p>
          <a:p>
            <a:pPr marL="0" indent="0" algn="r" rtl="1">
              <a:buNone/>
            </a:pPr>
            <a:r>
              <a:rPr lang="fa-IR" sz="2600" dirty="0">
                <a:cs typeface="B Lotus" panose="00000400000000000000" pitchFamily="2" charset="-78"/>
              </a:rPr>
              <a:t>ماكس وبر معتقد است بروكراسي امكان تحميل اراده انسان بر نحوه رفتار انسانهاي ديگر را فراهم مي آورد. در نگرش وبر قدرت سلطه يا استيلا از حقوق فرمانروايان مي باشد و اطاعت از دستورات آنان را وظيفه فرمانبرداران مي داند. ماکس وبر معتقد است كه براي اعمال قدرت در بروكراسي احتياج به صاحب منصبان اداري توانمندي است كه دستورات را اجرا نمايند. </a:t>
            </a:r>
            <a:endParaRPr lang="en-US" sz="2600" dirty="0">
              <a:cs typeface="B Lotus"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96013225"/>
      </p:ext>
    </p:extLst>
  </p:cSld>
  <p:clrMapOvr>
    <a:masterClrMapping/>
  </p:clrMapOvr>
  <mc:AlternateContent xmlns:mc="http://schemas.openxmlformats.org/markup-compatibility/2006" xmlns:p14="http://schemas.microsoft.com/office/powerpoint/2010/main">
    <mc:Choice Requires="p14">
      <p:transition spd="slow" p14:dur="2000" advTm="55013"/>
    </mc:Choice>
    <mc:Fallback xmlns="">
      <p:transition spd="slow" advTm="5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7999"/>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96455788"/>
      </p:ext>
    </p:extLst>
  </p:cSld>
  <p:clrMapOvr>
    <a:masterClrMapping/>
  </p:clrMapOvr>
  <mc:AlternateContent xmlns:mc="http://schemas.openxmlformats.org/markup-compatibility/2006" xmlns:p14="http://schemas.microsoft.com/office/powerpoint/2010/main">
    <mc:Choice Requires="p14">
      <p:transition spd="slow" p14:dur="2000" advTm="165487"/>
    </mc:Choice>
    <mc:Fallback xmlns="">
      <p:transition spd="slow" advTm="16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76200"/>
            <a:ext cx="8991600" cy="662939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67369741"/>
      </p:ext>
    </p:extLst>
  </p:cSld>
  <p:clrMapOvr>
    <a:masterClrMapping/>
  </p:clrMapOvr>
  <mc:AlternateContent xmlns:mc="http://schemas.openxmlformats.org/markup-compatibility/2006" xmlns:p14="http://schemas.microsoft.com/office/powerpoint/2010/main">
    <mc:Choice Requires="p14">
      <p:transition spd="slow" p14:dur="2000" advTm="44637"/>
    </mc:Choice>
    <mc:Fallback xmlns="">
      <p:transition spd="slow" advTm="4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76200"/>
            <a:ext cx="8915400" cy="670560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68935853"/>
      </p:ext>
    </p:extLst>
  </p:cSld>
  <p:clrMapOvr>
    <a:masterClrMapping/>
  </p:clrMapOvr>
  <mc:AlternateContent xmlns:mc="http://schemas.openxmlformats.org/markup-compatibility/2006" xmlns:p14="http://schemas.microsoft.com/office/powerpoint/2010/main">
    <mc:Choice Requires="p14">
      <p:transition spd="slow" p14:dur="2000" advTm="71279"/>
    </mc:Choice>
    <mc:Fallback xmlns="">
      <p:transition spd="slow" advTm="7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41" y="191478"/>
            <a:ext cx="8668265" cy="1509339"/>
          </a:xfrm>
        </p:spPr>
        <p:txBody>
          <a:bodyPr/>
          <a:lstStyle/>
          <a:p>
            <a:pPr algn="r" rtl="1"/>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0"/>
            <a:ext cx="9296400" cy="685800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4093" y="6108218"/>
            <a:ext cx="535659" cy="554930"/>
          </a:xfrm>
          <a:prstGeom prst="rect">
            <a:avLst/>
          </a:prstGeom>
        </p:spPr>
      </p:pic>
    </p:spTree>
    <p:extLst>
      <p:ext uri="{BB962C8B-B14F-4D97-AF65-F5344CB8AC3E}">
        <p14:creationId xmlns:p14="http://schemas.microsoft.com/office/powerpoint/2010/main" val="4065591993"/>
      </p:ext>
    </p:extLst>
  </p:cSld>
  <p:clrMapOvr>
    <a:masterClrMapping/>
  </p:clrMapOvr>
  <mc:AlternateContent xmlns:mc="http://schemas.openxmlformats.org/markup-compatibility/2006" xmlns:p14="http://schemas.microsoft.com/office/powerpoint/2010/main">
    <mc:Choice Requires="p14">
      <p:transition spd="slow" p14:dur="2000" advTm="235348"/>
    </mc:Choice>
    <mc:Fallback xmlns="">
      <p:transition spd="slow" advTm="235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 name="Content Placeholder 7"/>
          <p:cNvSpPr>
            <a:spLocks noGrp="1"/>
          </p:cNvSpPr>
          <p:nvPr>
            <p:ph idx="1"/>
          </p:nvPr>
        </p:nvSpPr>
        <p:spPr>
          <a:xfrm>
            <a:off x="228600" y="685800"/>
            <a:ext cx="8286750" cy="5943600"/>
          </a:xfrm>
        </p:spPr>
        <p:txBody>
          <a:bodyPr>
            <a:normAutofit/>
          </a:bodyPr>
          <a:lstStyle/>
          <a:p>
            <a:pPr marL="0" indent="0" algn="r" rtl="1">
              <a:buNone/>
            </a:pPr>
            <a:r>
              <a:rPr lang="fa-IR" sz="5400" b="1" dirty="0" smtClean="0">
                <a:cs typeface="B Lotus" panose="00000400000000000000" pitchFamily="2" charset="-78"/>
              </a:rPr>
              <a:t>نظریه اقتضایی</a:t>
            </a:r>
            <a:r>
              <a:rPr lang="fa-IR" sz="5400" b="1" dirty="0">
                <a:latin typeface="Calibri" panose="020F0502020204030204" pitchFamily="34" charset="0"/>
                <a:ea typeface="Calibri" panose="020F0502020204030204" pitchFamily="34" charset="0"/>
                <a:cs typeface="B Lotus" panose="00000400000000000000" pitchFamily="2" charset="-78"/>
              </a:rPr>
              <a:t> </a:t>
            </a:r>
            <a:endParaRPr lang="fa-IR" sz="5400" b="1" dirty="0" smtClean="0">
              <a:latin typeface="Calibri" panose="020F0502020204030204" pitchFamily="34" charset="0"/>
              <a:ea typeface="Calibri" panose="020F0502020204030204" pitchFamily="34" charset="0"/>
              <a:cs typeface="B Lotus" panose="00000400000000000000" pitchFamily="2" charset="-78"/>
            </a:endParaRPr>
          </a:p>
          <a:p>
            <a:pPr marL="0" indent="0" algn="r" rtl="1">
              <a:buNone/>
            </a:pPr>
            <a:endParaRPr lang="fa-IR" sz="5400" b="1" dirty="0" smtClean="0">
              <a:latin typeface="Calibri" panose="020F0502020204030204" pitchFamily="34" charset="0"/>
              <a:ea typeface="Calibri" panose="020F0502020204030204" pitchFamily="34" charset="0"/>
              <a:cs typeface="B Lotus" panose="00000400000000000000" pitchFamily="2" charset="-78"/>
            </a:endParaRPr>
          </a:p>
          <a:p>
            <a:pPr marL="0" indent="0" algn="r" rtl="1">
              <a:buNone/>
            </a:pPr>
            <a:r>
              <a:rPr lang="fa-IR" sz="3600" dirty="0" smtClean="0">
                <a:latin typeface="Calibri" panose="020F0502020204030204" pitchFamily="34" charset="0"/>
                <a:ea typeface="Calibri" panose="020F0502020204030204" pitchFamily="34" charset="0"/>
                <a:cs typeface="B Lotus" panose="00000400000000000000" pitchFamily="2" charset="-78"/>
              </a:rPr>
              <a:t>مكتب </a:t>
            </a:r>
            <a:r>
              <a:rPr lang="fa-IR" sz="3600" dirty="0">
                <a:latin typeface="Calibri" panose="020F0502020204030204" pitchFamily="34" charset="0"/>
                <a:ea typeface="Calibri" panose="020F0502020204030204" pitchFamily="34" charset="0"/>
                <a:cs typeface="B Lotus" panose="00000400000000000000" pitchFamily="2" charset="-78"/>
              </a:rPr>
              <a:t>مديريت بر مبناي اقتضاء ضمن مردود دانستن نظريه اصول گرايان، بر اين عقيده است كه آنچه مدير در عمل انجام مي دهد به مجموعه شرايط موجود در سازمان بستگي دارد. براساس اين تئوري همان گونه كه هر موجود زنده اي براي ادامه حيات خود بايد خويش را با شرايط محيطي سازگار نمايد، سازمانها نيز بايد براي ادامه كار، خود را با شرايط محيط انطباق دهند</a:t>
            </a:r>
            <a:endParaRPr lang="en-US" sz="3600" dirty="0">
              <a:cs typeface="B Lotus" panose="00000400000000000000" pitchFamily="2" charset="-78"/>
            </a:endParaRPr>
          </a:p>
        </p:txBody>
      </p:sp>
      <p:sp>
        <p:nvSpPr>
          <p:cNvPr id="5" name="Rectangle 4"/>
          <p:cNvSpPr/>
          <p:nvPr/>
        </p:nvSpPr>
        <p:spPr>
          <a:xfrm>
            <a:off x="609600" y="3581400"/>
            <a:ext cx="8229600" cy="517065"/>
          </a:xfrm>
          <a:prstGeom prst="rect">
            <a:avLst/>
          </a:prstGeom>
        </p:spPr>
        <p:txBody>
          <a:bodyPr wrap="square">
            <a:spAutoFit/>
          </a:bodyPr>
          <a:lstStyle/>
          <a:p>
            <a:pPr algn="just" rtl="1">
              <a:lnSpc>
                <a:spcPct val="115000"/>
              </a:lnSpc>
              <a:spcAft>
                <a:spcPts val="1000"/>
              </a:spcAft>
            </a:pPr>
            <a:r>
              <a:rPr lang="fa-IR" sz="2400" b="1" dirty="0" smtClean="0">
                <a:latin typeface="Calibri" panose="020F0502020204030204" pitchFamily="34" charset="0"/>
                <a:ea typeface="Calibri" panose="020F0502020204030204" pitchFamily="34" charset="0"/>
                <a:cs typeface="2  Lotus" panose="00000400000000000000" pitchFamily="2" charset="-78"/>
              </a:rPr>
              <a:t>. </a:t>
            </a:r>
            <a:endParaRPr lang="en-US" sz="2000" b="1" dirty="0">
              <a:effectLst/>
              <a:latin typeface="Calibri" panose="020F0502020204030204" pitchFamily="34" charset="0"/>
              <a:ea typeface="Calibri" panose="020F0502020204030204" pitchFamily="34" charset="0"/>
              <a:cs typeface="2  Lotus"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64115773"/>
      </p:ext>
    </p:extLst>
  </p:cSld>
  <p:clrMapOvr>
    <a:masterClrMapping/>
  </p:clrMapOvr>
  <mc:AlternateContent xmlns:mc="http://schemas.openxmlformats.org/markup-compatibility/2006" xmlns:p14="http://schemas.microsoft.com/office/powerpoint/2010/main">
    <mc:Choice Requires="p14">
      <p:transition spd="slow" p14:dur="2000" advTm="57793"/>
    </mc:Choice>
    <mc:Fallback xmlns="">
      <p:transition spd="slow" advTm="5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8183880" cy="609600"/>
          </a:xfrm>
        </p:spPr>
        <p:txBody>
          <a:bodyPr>
            <a:noAutofit/>
          </a:bodyPr>
          <a:lstStyle/>
          <a:p>
            <a:pPr algn="ctr"/>
            <a:r>
              <a:rPr lang="fa-IR" sz="4000" dirty="0" smtClean="0"/>
              <a:t>تئوری </a:t>
            </a:r>
            <a:r>
              <a:rPr lang="en-US" sz="4000" dirty="0" smtClean="0"/>
              <a:t>z</a:t>
            </a:r>
            <a:endParaRPr lang="en-US" sz="40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800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98799773"/>
      </p:ext>
    </p:extLst>
  </p:cSld>
  <p:clrMapOvr>
    <a:masterClrMapping/>
  </p:clrMapOvr>
  <mc:AlternateContent xmlns:mc="http://schemas.openxmlformats.org/markup-compatibility/2006" xmlns:p14="http://schemas.microsoft.com/office/powerpoint/2010/main">
    <mc:Choice Requires="p14">
      <p:transition spd="slow" p14:dur="2000" advTm="162967"/>
    </mc:Choice>
    <mc:Fallback xmlns="">
      <p:transition spd="slow" advTm="162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66800"/>
          </a:xfrm>
        </p:spPr>
        <p:txBody>
          <a:bodyPr>
            <a:normAutofit/>
          </a:bodyPr>
          <a:lstStyle/>
          <a:p>
            <a:r>
              <a:rPr lang="fa-IR" b="1" dirty="0" smtClean="0">
                <a:solidFill>
                  <a:srgbClr val="FFFF00"/>
                </a:solidFill>
                <a:effectLst>
                  <a:outerShdw blurRad="38100" dist="38100" dir="2700000" algn="tl">
                    <a:srgbClr val="000000">
                      <a:alpha val="43137"/>
                    </a:srgbClr>
                  </a:outerShdw>
                </a:effectLst>
                <a:cs typeface="B Traffic" pitchFamily="2" charset="-78"/>
              </a:rPr>
              <a:t> </a:t>
            </a:r>
            <a:r>
              <a:rPr lang="fa-IR" b="1" dirty="0" smtClean="0">
                <a:effectLst>
                  <a:outerShdw blurRad="38100" dist="38100" dir="2700000" algn="tl">
                    <a:srgbClr val="000000">
                      <a:alpha val="43137"/>
                    </a:srgbClr>
                  </a:outerShdw>
                </a:effectLst>
                <a:cs typeface="B Traffic" pitchFamily="2" charset="-78"/>
              </a:rPr>
              <a:t>ويژگيهاي يك سرپرست موفق         </a:t>
            </a:r>
            <a:endParaRPr lang="fa-IR" b="1" dirty="0">
              <a:effectLst>
                <a:outerShdw blurRad="38100" dist="38100" dir="2700000" algn="tl">
                  <a:srgbClr val="000000">
                    <a:alpha val="43137"/>
                  </a:srgbClr>
                </a:outerShdw>
              </a:effectLst>
              <a:cs typeface="B Traffic" pitchFamily="2" charset="-78"/>
            </a:endParaRPr>
          </a:p>
        </p:txBody>
      </p:sp>
      <p:sp>
        <p:nvSpPr>
          <p:cNvPr id="3" name="Subtitle 2"/>
          <p:cNvSpPr>
            <a:spLocks noGrp="1"/>
          </p:cNvSpPr>
          <p:nvPr>
            <p:ph type="subTitle" idx="1"/>
          </p:nvPr>
        </p:nvSpPr>
        <p:spPr>
          <a:xfrm>
            <a:off x="0" y="1524000"/>
            <a:ext cx="9144000" cy="5334000"/>
          </a:xfrm>
        </p:spPr>
        <p:txBody>
          <a:bodyPr>
            <a:normAutofit/>
          </a:bodyPr>
          <a:lstStyle/>
          <a:p>
            <a:pPr algn="ctr" rtl="1"/>
            <a:r>
              <a:rPr lang="en-US" sz="16000" b="1" dirty="0" smtClean="0">
                <a:solidFill>
                  <a:srgbClr val="0070C0"/>
                </a:solidFill>
                <a:cs typeface="B Traffic" pitchFamily="2" charset="-78"/>
              </a:rPr>
              <a:t> </a:t>
            </a:r>
            <a:r>
              <a:rPr lang="fa-IR" sz="12800" b="1" dirty="0" smtClean="0">
                <a:solidFill>
                  <a:srgbClr val="0070C0"/>
                </a:solidFill>
                <a:cs typeface="B Traffic" pitchFamily="2" charset="-78"/>
              </a:rPr>
              <a:t> </a:t>
            </a:r>
            <a:endParaRPr lang="en-US" sz="12800" b="1" dirty="0" smtClean="0">
              <a:solidFill>
                <a:srgbClr val="0070C0"/>
              </a:solidFill>
              <a:cs typeface="B Traffic" pitchFamily="2" charset="-78"/>
            </a:endParaRPr>
          </a:p>
          <a:p>
            <a:pPr algn="ctr" rtl="1"/>
            <a:endParaRPr lang="en-US" sz="12800" b="1" dirty="0" smtClean="0">
              <a:solidFill>
                <a:srgbClr val="0070C0"/>
              </a:solidFill>
              <a:cs typeface="B Traffic" pitchFamily="2" charset="-78"/>
            </a:endParaRPr>
          </a:p>
          <a:p>
            <a:pPr algn="ctr" rtl="1"/>
            <a:endParaRPr lang="en-US" sz="12800" b="1" dirty="0" smtClean="0">
              <a:solidFill>
                <a:srgbClr val="0070C0"/>
              </a:solidFill>
              <a:cs typeface="B Traffic" pitchFamily="2" charset="-78"/>
            </a:endParaRPr>
          </a:p>
          <a:p>
            <a:pPr algn="ctr" rtl="1"/>
            <a:endParaRPr lang="fa-IR" sz="12800" b="1" dirty="0">
              <a:solidFill>
                <a:srgbClr val="0070C0"/>
              </a:solidFill>
              <a:cs typeface="B Traffic"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graphicFrame>
        <p:nvGraphicFramePr>
          <p:cNvPr id="6" name="Diagram 5"/>
          <p:cNvGraphicFramePr/>
          <p:nvPr>
            <p:extLst>
              <p:ext uri="{D42A27DB-BD31-4B8C-83A1-F6EECF244321}">
                <p14:modId xmlns:p14="http://schemas.microsoft.com/office/powerpoint/2010/main" val="2500353747"/>
              </p:ext>
            </p:extLst>
          </p:nvPr>
        </p:nvGraphicFramePr>
        <p:xfrm>
          <a:off x="1524000" y="1397000"/>
          <a:ext cx="6980238" cy="5232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cSld>
  <p:clrMapOvr>
    <a:masterClrMapping/>
  </p:clrMapOvr>
  <p:transition advTm="29244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66800"/>
          </a:xfrm>
        </p:spPr>
        <p:txBody>
          <a:bodyPr>
            <a:normAutofit/>
          </a:bodyPr>
          <a:lstStyle/>
          <a:p>
            <a:r>
              <a:rPr lang="fa-IR" b="1" dirty="0" smtClean="0">
                <a:solidFill>
                  <a:srgbClr val="FFFF00"/>
                </a:solidFill>
                <a:cs typeface="B Traffic" pitchFamily="2" charset="-78"/>
              </a:rPr>
              <a:t>   </a:t>
            </a:r>
            <a:r>
              <a:rPr lang="fa-IR" b="1" dirty="0" smtClean="0">
                <a:cs typeface="B Traffic" pitchFamily="2" charset="-78"/>
              </a:rPr>
              <a:t>چگونه يك فرد سر پرست مي </a:t>
            </a:r>
            <a:r>
              <a:rPr lang="fa-IR" b="1" dirty="0" smtClean="0">
                <a:cs typeface="B Traffic" pitchFamily="2" charset="-78"/>
              </a:rPr>
              <a:t>شود:</a:t>
            </a:r>
            <a:endParaRPr lang="fa-IR" b="1" dirty="0">
              <a:cs typeface="B Traffic" pitchFamily="2" charset="-78"/>
            </a:endParaRPr>
          </a:p>
        </p:txBody>
      </p:sp>
      <p:sp>
        <p:nvSpPr>
          <p:cNvPr id="3" name="Subtitle 2"/>
          <p:cNvSpPr>
            <a:spLocks noGrp="1"/>
          </p:cNvSpPr>
          <p:nvPr>
            <p:ph type="subTitle" idx="1"/>
          </p:nvPr>
        </p:nvSpPr>
        <p:spPr>
          <a:xfrm>
            <a:off x="0" y="1143000"/>
            <a:ext cx="8839200" cy="5791200"/>
          </a:xfrm>
        </p:spPr>
        <p:txBody>
          <a:bodyPr>
            <a:noAutofit/>
          </a:bodyPr>
          <a:lstStyle/>
          <a:p>
            <a:pPr algn="r" rtl="1">
              <a:buFont typeface="Wingdings" pitchFamily="2" charset="2"/>
              <a:buChar char="v"/>
            </a:pPr>
            <a:r>
              <a:rPr lang="fa-IR" sz="3200" b="1" dirty="0" smtClean="0">
                <a:solidFill>
                  <a:srgbClr val="0070C0"/>
                </a:solidFill>
                <a:cs typeface="B Traffic" pitchFamily="2" charset="-78"/>
              </a:rPr>
              <a:t>عموما از هر چهار سرپرست ،  سه نفر سلسله مراتب سازماني را طي</a:t>
            </a:r>
            <a:r>
              <a:rPr lang="en-US" sz="3200" b="1" dirty="0" smtClean="0">
                <a:solidFill>
                  <a:srgbClr val="0070C0"/>
                </a:solidFill>
                <a:cs typeface="B Traffic" pitchFamily="2" charset="-78"/>
              </a:rPr>
              <a:t> </a:t>
            </a:r>
            <a:r>
              <a:rPr lang="fa-IR" sz="3200" b="1" dirty="0" smtClean="0">
                <a:solidFill>
                  <a:srgbClr val="0070C0"/>
                </a:solidFill>
                <a:cs typeface="B Traffic" pitchFamily="2" charset="-78"/>
              </a:rPr>
              <a:t>كرده</a:t>
            </a:r>
            <a:r>
              <a:rPr lang="en-US" sz="3200" b="1" dirty="0" smtClean="0">
                <a:solidFill>
                  <a:srgbClr val="0070C0"/>
                </a:solidFill>
                <a:cs typeface="B Traffic" pitchFamily="2" charset="-78"/>
              </a:rPr>
              <a:t> </a:t>
            </a:r>
            <a:r>
              <a:rPr lang="fa-IR" sz="3200" b="1" dirty="0" smtClean="0">
                <a:solidFill>
                  <a:srgbClr val="0070C0"/>
                </a:solidFill>
                <a:cs typeface="B Traffic" pitchFamily="2" charset="-78"/>
              </a:rPr>
              <a:t>وترفيع</a:t>
            </a:r>
            <a:r>
              <a:rPr lang="en-US" sz="3200" b="1" dirty="0" smtClean="0">
                <a:solidFill>
                  <a:srgbClr val="0070C0"/>
                </a:solidFill>
                <a:cs typeface="B Traffic" pitchFamily="2" charset="-78"/>
              </a:rPr>
              <a:t> </a:t>
            </a:r>
            <a:r>
              <a:rPr lang="fa-IR" sz="3200" b="1" dirty="0" smtClean="0">
                <a:solidFill>
                  <a:srgbClr val="0070C0"/>
                </a:solidFill>
                <a:cs typeface="B Traffic" pitchFamily="2" charset="-78"/>
              </a:rPr>
              <a:t>گرفته اند</a:t>
            </a:r>
          </a:p>
          <a:p>
            <a:pPr algn="r" rtl="1"/>
            <a:r>
              <a:rPr lang="fa-IR" sz="3200" b="1" dirty="0" smtClean="0">
                <a:solidFill>
                  <a:srgbClr val="0070C0"/>
                </a:solidFill>
                <a:cs typeface="B Traffic" pitchFamily="2" charset="-78"/>
              </a:rPr>
              <a:t> </a:t>
            </a:r>
            <a:endParaRPr lang="en-US" sz="3200" b="1" dirty="0" smtClean="0">
              <a:solidFill>
                <a:srgbClr val="0070C0"/>
              </a:solidFill>
              <a:cs typeface="B Traffic" pitchFamily="2" charset="-78"/>
            </a:endParaRPr>
          </a:p>
          <a:p>
            <a:pPr algn="r" rtl="1">
              <a:buFont typeface="Wingdings" pitchFamily="2" charset="2"/>
              <a:buChar char="q"/>
            </a:pPr>
            <a:r>
              <a:rPr lang="fa-IR" sz="3200" b="1" dirty="0" smtClean="0">
                <a:solidFill>
                  <a:srgbClr val="0070C0"/>
                </a:solidFill>
                <a:cs typeface="B Traffic" pitchFamily="2" charset="-78"/>
              </a:rPr>
              <a:t>    </a:t>
            </a:r>
            <a:r>
              <a:rPr lang="fa-IR" sz="3200" b="1" dirty="0" smtClean="0">
                <a:solidFill>
                  <a:srgbClr val="0070C0"/>
                </a:solidFill>
                <a:cs typeface="B Traffic" pitchFamily="2" charset="-78"/>
              </a:rPr>
              <a:t>معمولا با سابقه هستند ،</a:t>
            </a:r>
          </a:p>
          <a:p>
            <a:pPr algn="r" rtl="1">
              <a:buFont typeface="Wingdings" pitchFamily="2" charset="2"/>
              <a:buChar char="q"/>
            </a:pPr>
            <a:r>
              <a:rPr lang="fa-IR" sz="3200" b="1" dirty="0" smtClean="0">
                <a:solidFill>
                  <a:srgbClr val="0070C0"/>
                </a:solidFill>
                <a:cs typeface="B Traffic" pitchFamily="2" charset="-78"/>
              </a:rPr>
              <a:t>     تجارب زيادي دارند ،</a:t>
            </a:r>
          </a:p>
          <a:p>
            <a:pPr algn="r" rtl="1">
              <a:buFont typeface="Wingdings" pitchFamily="2" charset="2"/>
              <a:buChar char="q"/>
            </a:pPr>
            <a:r>
              <a:rPr lang="fa-IR" sz="3200" b="1" dirty="0" smtClean="0">
                <a:solidFill>
                  <a:srgbClr val="0070C0"/>
                </a:solidFill>
                <a:cs typeface="B Traffic" pitchFamily="2" charset="-78"/>
              </a:rPr>
              <a:t>  مشاغل متعددي را در سازمان </a:t>
            </a:r>
          </a:p>
          <a:p>
            <a:pPr algn="r" rtl="1"/>
            <a:r>
              <a:rPr lang="fa-IR" sz="3200" b="1" dirty="0" smtClean="0">
                <a:solidFill>
                  <a:srgbClr val="0070C0"/>
                </a:solidFill>
                <a:cs typeface="B Traffic" pitchFamily="2" charset="-78"/>
              </a:rPr>
              <a:t>      بر عهده داشته اند </a:t>
            </a:r>
          </a:p>
          <a:p>
            <a:pPr algn="r" rtl="1">
              <a:buFont typeface="Wingdings" pitchFamily="2" charset="2"/>
              <a:buChar char="q"/>
            </a:pPr>
            <a:r>
              <a:rPr lang="fa-IR" sz="3200" b="1" dirty="0" smtClean="0">
                <a:solidFill>
                  <a:srgbClr val="0070C0"/>
                </a:solidFill>
                <a:cs typeface="B Traffic" pitchFamily="2" charset="-78"/>
              </a:rPr>
              <a:t>   تحصيلات بالاتري دارند .</a:t>
            </a:r>
          </a:p>
          <a:p>
            <a:pPr algn="r" rtl="1"/>
            <a:r>
              <a:rPr lang="fa-IR" sz="3200" b="1" dirty="0" smtClean="0">
                <a:solidFill>
                  <a:srgbClr val="0070C0"/>
                </a:solidFill>
                <a:cs typeface="B Traffic" pitchFamily="2" charset="-78"/>
              </a:rPr>
              <a:t>  </a:t>
            </a:r>
            <a:endParaRPr lang="en-US" sz="3200" b="1" dirty="0" smtClean="0">
              <a:solidFill>
                <a:srgbClr val="0070C0"/>
              </a:solidFill>
              <a:cs typeface="B Traffic" pitchFamily="2" charset="-78"/>
            </a:endParaRPr>
          </a:p>
          <a:p>
            <a:pPr algn="r" rtl="1"/>
            <a:endParaRPr lang="en-US" sz="3200" b="1" dirty="0" smtClean="0">
              <a:solidFill>
                <a:srgbClr val="0070C0"/>
              </a:solidFill>
              <a:cs typeface="B Traffic" pitchFamily="2" charset="-78"/>
            </a:endParaRPr>
          </a:p>
          <a:p>
            <a:pPr algn="r" rtl="1"/>
            <a:endParaRPr lang="en-US" sz="3200" b="1" dirty="0" smtClean="0">
              <a:solidFill>
                <a:srgbClr val="0070C0"/>
              </a:solidFill>
              <a:cs typeface="B Traffic" pitchFamily="2" charset="-78"/>
            </a:endParaRPr>
          </a:p>
          <a:p>
            <a:pPr algn="r" rtl="1"/>
            <a:endParaRPr lang="fa-IR" sz="3200" b="1" dirty="0">
              <a:solidFill>
                <a:srgbClr val="0070C0"/>
              </a:solidFill>
              <a:cs typeface="B Traffic" pitchFamily="2" charset="-78"/>
            </a:endParaRPr>
          </a:p>
        </p:txBody>
      </p:sp>
      <p:pic>
        <p:nvPicPr>
          <p:cNvPr id="27650" name="Picture 2" descr="C:\Program Files\Microsoft Office\MEDIA\CAGCAT10\j0195812.wmf"/>
          <p:cNvPicPr>
            <a:picLocks noChangeAspect="1" noChangeArrowheads="1"/>
          </p:cNvPicPr>
          <p:nvPr/>
        </p:nvPicPr>
        <p:blipFill>
          <a:blip r:embed="rId5" cstate="print"/>
          <a:srcRect/>
          <a:stretch>
            <a:fillRect/>
          </a:stretch>
        </p:blipFill>
        <p:spPr bwMode="auto">
          <a:xfrm>
            <a:off x="0" y="2057400"/>
            <a:ext cx="3429000" cy="4419600"/>
          </a:xfrm>
          <a:prstGeom prst="rect">
            <a:avLst/>
          </a:prstGeom>
          <a:noFill/>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advTm="8511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14400"/>
          </a:xfrm>
        </p:spPr>
        <p:txBody>
          <a:bodyPr>
            <a:normAutofit/>
          </a:bodyPr>
          <a:lstStyle/>
          <a:p>
            <a:r>
              <a:rPr lang="fa-IR" sz="3200" b="1" dirty="0" smtClean="0">
                <a:solidFill>
                  <a:srgbClr val="C00000"/>
                </a:solidFill>
                <a:cs typeface="B Traffic" pitchFamily="2" charset="-78"/>
              </a:rPr>
              <a:t>        عبور از سطح كارگري به سطح مديريتي </a:t>
            </a:r>
            <a:endParaRPr lang="fa-IR" sz="3200" b="1" dirty="0">
              <a:solidFill>
                <a:srgbClr val="C00000"/>
              </a:solidFill>
              <a:cs typeface="B Traffic" pitchFamily="2" charset="-78"/>
            </a:endParaRPr>
          </a:p>
        </p:txBody>
      </p:sp>
      <p:sp>
        <p:nvSpPr>
          <p:cNvPr id="3" name="Subtitle 2"/>
          <p:cNvSpPr>
            <a:spLocks noGrp="1"/>
          </p:cNvSpPr>
          <p:nvPr>
            <p:ph type="subTitle" idx="1"/>
          </p:nvPr>
        </p:nvSpPr>
        <p:spPr>
          <a:xfrm>
            <a:off x="0" y="1066800"/>
            <a:ext cx="9144000" cy="5791200"/>
          </a:xfrm>
        </p:spPr>
        <p:txBody>
          <a:bodyPr>
            <a:normAutofit/>
          </a:bodyPr>
          <a:lstStyle/>
          <a:p>
            <a:endParaRPr lang="fa-IR" sz="3200" dirty="0" smtClean="0">
              <a:cs typeface="B Traffic" pitchFamily="2" charset="-78"/>
            </a:endParaRPr>
          </a:p>
          <a:p>
            <a:r>
              <a:rPr lang="fa-IR" sz="3200" dirty="0" smtClean="0">
                <a:cs typeface="B Traffic" pitchFamily="2" charset="-78"/>
              </a:rPr>
              <a:t>  </a:t>
            </a:r>
            <a:endParaRPr lang="en-US" sz="3200" dirty="0" smtClean="0">
              <a:cs typeface="B Traffic" pitchFamily="2" charset="-78"/>
            </a:endParaRPr>
          </a:p>
          <a:p>
            <a:endParaRPr lang="en-US" sz="3200" dirty="0" smtClean="0">
              <a:cs typeface="B Traffic" pitchFamily="2" charset="-78"/>
            </a:endParaRPr>
          </a:p>
          <a:p>
            <a:endParaRPr lang="en-US" sz="3200" dirty="0" smtClean="0">
              <a:cs typeface="B Traffic" pitchFamily="2" charset="-78"/>
            </a:endParaRPr>
          </a:p>
          <a:p>
            <a:endParaRPr lang="fa-IR" sz="3200" dirty="0" smtClean="0">
              <a:cs typeface="B Traffic" pitchFamily="2" charset="-78"/>
            </a:endParaRPr>
          </a:p>
          <a:p>
            <a:endParaRPr lang="fa-IR" sz="3200" dirty="0" smtClean="0">
              <a:cs typeface="B Traffic" pitchFamily="2" charset="-78"/>
            </a:endParaRPr>
          </a:p>
          <a:p>
            <a:endParaRPr lang="fa-IR" sz="3200" dirty="0" smtClean="0">
              <a:cs typeface="B Traffic" pitchFamily="2" charset="-78"/>
            </a:endParaRPr>
          </a:p>
          <a:p>
            <a:endParaRPr lang="fa-IR" sz="3200" dirty="0" smtClean="0">
              <a:cs typeface="B Traffic" pitchFamily="2" charset="-78"/>
            </a:endParaRPr>
          </a:p>
          <a:p>
            <a:r>
              <a:rPr lang="fa-IR" sz="3200" dirty="0" smtClean="0">
                <a:cs typeface="B Traffic" pitchFamily="2" charset="-78"/>
              </a:rPr>
              <a:t>         </a:t>
            </a:r>
          </a:p>
          <a:p>
            <a:endParaRPr lang="fa-IR" sz="3200" dirty="0" smtClean="0">
              <a:cs typeface="B Traffic" pitchFamily="2" charset="-78"/>
            </a:endParaRPr>
          </a:p>
        </p:txBody>
      </p:sp>
      <p:sp>
        <p:nvSpPr>
          <p:cNvPr id="4" name="Rectangle 3"/>
          <p:cNvSpPr/>
          <p:nvPr/>
        </p:nvSpPr>
        <p:spPr>
          <a:xfrm>
            <a:off x="5029200" y="1981200"/>
            <a:ext cx="3657600" cy="914400"/>
          </a:xfrm>
          <a:prstGeom prst="rect">
            <a:avLst/>
          </a:prstGeom>
          <a:solidFill>
            <a:schemeClr val="accent3">
              <a:lumMod val="40000"/>
              <a:lumOff val="60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800" dirty="0" smtClean="0">
                <a:solidFill>
                  <a:srgbClr val="0070C0"/>
                </a:solidFill>
                <a:cs typeface="B Traffic" pitchFamily="2" charset="-78"/>
              </a:rPr>
              <a:t>مديران سطح عالي</a:t>
            </a:r>
            <a:r>
              <a:rPr lang="fa-IR" dirty="0" smtClean="0">
                <a:solidFill>
                  <a:srgbClr val="0070C0"/>
                </a:solidFill>
                <a:cs typeface="B Traffic" pitchFamily="2" charset="-78"/>
              </a:rPr>
              <a:t> </a:t>
            </a:r>
            <a:endParaRPr lang="fa-IR" dirty="0">
              <a:solidFill>
                <a:srgbClr val="0070C0"/>
              </a:solidFill>
              <a:cs typeface="B Traffic" pitchFamily="2" charset="-78"/>
            </a:endParaRPr>
          </a:p>
        </p:txBody>
      </p:sp>
      <p:sp>
        <p:nvSpPr>
          <p:cNvPr id="5" name="Rectangle 4"/>
          <p:cNvSpPr/>
          <p:nvPr/>
        </p:nvSpPr>
        <p:spPr>
          <a:xfrm>
            <a:off x="4648200" y="3276600"/>
            <a:ext cx="4038600" cy="990600"/>
          </a:xfrm>
          <a:prstGeom prst="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800" dirty="0" smtClean="0">
                <a:solidFill>
                  <a:srgbClr val="0070C0"/>
                </a:solidFill>
                <a:cs typeface="B Traffic" pitchFamily="2" charset="-78"/>
              </a:rPr>
              <a:t>مدیران </a:t>
            </a:r>
            <a:r>
              <a:rPr lang="fa-IR" sz="2800" dirty="0" smtClean="0">
                <a:solidFill>
                  <a:srgbClr val="0070C0"/>
                </a:solidFill>
                <a:cs typeface="B Traffic" pitchFamily="2" charset="-78"/>
              </a:rPr>
              <a:t>سطح مياني</a:t>
            </a:r>
            <a:endParaRPr lang="fa-IR" sz="2800" dirty="0">
              <a:solidFill>
                <a:srgbClr val="0070C0"/>
              </a:solidFill>
              <a:cs typeface="B Traffic" pitchFamily="2" charset="-78"/>
            </a:endParaRPr>
          </a:p>
        </p:txBody>
      </p:sp>
      <p:sp>
        <p:nvSpPr>
          <p:cNvPr id="6" name="Rectangle 5"/>
          <p:cNvSpPr/>
          <p:nvPr/>
        </p:nvSpPr>
        <p:spPr>
          <a:xfrm>
            <a:off x="4191000" y="4572000"/>
            <a:ext cx="3962400" cy="914400"/>
          </a:xfrm>
          <a:prstGeom prst="rect">
            <a:avLst/>
          </a:prstGeom>
          <a:solidFill>
            <a:schemeClr val="accent2"/>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800" dirty="0" smtClean="0">
                <a:solidFill>
                  <a:srgbClr val="0070C0"/>
                </a:solidFill>
                <a:cs typeface="B Traffic" pitchFamily="2" charset="-78"/>
              </a:rPr>
              <a:t>سرپرست خط مقدم </a:t>
            </a:r>
            <a:endParaRPr lang="fa-IR" sz="2800" dirty="0">
              <a:solidFill>
                <a:srgbClr val="0070C0"/>
              </a:solidFill>
              <a:cs typeface="B Traffic" pitchFamily="2" charset="-78"/>
            </a:endParaRPr>
          </a:p>
        </p:txBody>
      </p:sp>
      <p:sp>
        <p:nvSpPr>
          <p:cNvPr id="7" name="Rectangle 6"/>
          <p:cNvSpPr/>
          <p:nvPr/>
        </p:nvSpPr>
        <p:spPr>
          <a:xfrm>
            <a:off x="838200" y="2743200"/>
            <a:ext cx="3124200" cy="914400"/>
          </a:xfrm>
          <a:prstGeom prst="rect">
            <a:avLst/>
          </a:prstGeom>
          <a:solidFill>
            <a:srgbClr val="00B050"/>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800" dirty="0" smtClean="0">
                <a:solidFill>
                  <a:srgbClr val="0070C0"/>
                </a:solidFill>
                <a:cs typeface="B Traffic" pitchFamily="2" charset="-78"/>
              </a:rPr>
              <a:t>كارگر ماهر</a:t>
            </a:r>
            <a:endParaRPr lang="fa-IR" sz="2800" dirty="0">
              <a:solidFill>
                <a:srgbClr val="0070C0"/>
              </a:solidFill>
              <a:cs typeface="B Traffic" pitchFamily="2" charset="-78"/>
            </a:endParaRPr>
          </a:p>
        </p:txBody>
      </p:sp>
      <p:sp>
        <p:nvSpPr>
          <p:cNvPr id="8" name="Rectangle 7"/>
          <p:cNvSpPr/>
          <p:nvPr/>
        </p:nvSpPr>
        <p:spPr>
          <a:xfrm>
            <a:off x="533400" y="3886200"/>
            <a:ext cx="3124200" cy="914400"/>
          </a:xfrm>
          <a:prstGeom prst="rect">
            <a:avLst/>
          </a:prstGeom>
          <a:solidFill>
            <a:schemeClr val="bg1">
              <a:lumMod val="6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800" dirty="0" smtClean="0">
                <a:solidFill>
                  <a:srgbClr val="0070C0"/>
                </a:solidFill>
                <a:cs typeface="B Traffic" pitchFamily="2" charset="-78"/>
              </a:rPr>
              <a:t>كارگر نيمه ماهر </a:t>
            </a:r>
            <a:endParaRPr lang="fa-IR" sz="2800" dirty="0">
              <a:solidFill>
                <a:srgbClr val="0070C0"/>
              </a:solidFill>
              <a:cs typeface="B Traffic" pitchFamily="2" charset="-78"/>
            </a:endParaRPr>
          </a:p>
        </p:txBody>
      </p:sp>
      <p:sp>
        <p:nvSpPr>
          <p:cNvPr id="9" name="Rectangle 8"/>
          <p:cNvSpPr/>
          <p:nvPr/>
        </p:nvSpPr>
        <p:spPr>
          <a:xfrm>
            <a:off x="381000" y="4953000"/>
            <a:ext cx="3048000" cy="914400"/>
          </a:xfrm>
          <a:prstGeom prst="rect">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800" dirty="0" smtClean="0">
                <a:solidFill>
                  <a:srgbClr val="0070C0"/>
                </a:solidFill>
                <a:cs typeface="B Traffic" pitchFamily="2" charset="-78"/>
              </a:rPr>
              <a:t>كارگر ساده </a:t>
            </a:r>
            <a:endParaRPr lang="fa-IR" sz="2800" dirty="0">
              <a:solidFill>
                <a:srgbClr val="0070C0"/>
              </a:solidFill>
              <a:cs typeface="B Traffic" pitchFamily="2" charset="-78"/>
            </a:endParaRPr>
          </a:p>
        </p:txBody>
      </p:sp>
      <p:sp>
        <p:nvSpPr>
          <p:cNvPr id="13" name="Up Arrow 12"/>
          <p:cNvSpPr/>
          <p:nvPr/>
        </p:nvSpPr>
        <p:spPr>
          <a:xfrm>
            <a:off x="7467600" y="3962400"/>
            <a:ext cx="713232" cy="978408"/>
          </a:xfrm>
          <a:prstGeom prst="upArrow">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a:p>
        </p:txBody>
      </p:sp>
      <p:sp>
        <p:nvSpPr>
          <p:cNvPr id="14" name="Up Arrow 13"/>
          <p:cNvSpPr/>
          <p:nvPr/>
        </p:nvSpPr>
        <p:spPr>
          <a:xfrm>
            <a:off x="8001000" y="2667000"/>
            <a:ext cx="713232" cy="1066800"/>
          </a:xfrm>
          <a:prstGeom prst="upArrow">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a:p>
        </p:txBody>
      </p:sp>
      <p:sp>
        <p:nvSpPr>
          <p:cNvPr id="15" name="Up Arrow 14"/>
          <p:cNvSpPr/>
          <p:nvPr/>
        </p:nvSpPr>
        <p:spPr>
          <a:xfrm>
            <a:off x="2819400" y="4419600"/>
            <a:ext cx="713232" cy="914400"/>
          </a:xfrm>
          <a:prstGeom prst="upArrow">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a:p>
        </p:txBody>
      </p:sp>
      <p:sp>
        <p:nvSpPr>
          <p:cNvPr id="16" name="Up Arrow 15"/>
          <p:cNvSpPr/>
          <p:nvPr/>
        </p:nvSpPr>
        <p:spPr>
          <a:xfrm>
            <a:off x="2819400" y="3048000"/>
            <a:ext cx="762000" cy="914400"/>
          </a:xfrm>
          <a:prstGeom prst="upArrow">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a:p>
        </p:txBody>
      </p:sp>
      <p:sp>
        <p:nvSpPr>
          <p:cNvPr id="17" name="Curved Down Arrow 16"/>
          <p:cNvSpPr/>
          <p:nvPr/>
        </p:nvSpPr>
        <p:spPr>
          <a:xfrm>
            <a:off x="3657600" y="1981200"/>
            <a:ext cx="1066800" cy="762000"/>
          </a:xfrm>
          <a:prstGeom prst="curvedDownArrow">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fa-IR">
              <a:solidFill>
                <a:schemeClr val="tx1"/>
              </a:solidFill>
            </a:endParaRPr>
          </a:p>
        </p:txBody>
      </p:sp>
      <p:sp>
        <p:nvSpPr>
          <p:cNvPr id="18" name="Rectangle 17"/>
          <p:cNvSpPr/>
          <p:nvPr/>
        </p:nvSpPr>
        <p:spPr>
          <a:xfrm>
            <a:off x="5562600" y="5791200"/>
            <a:ext cx="1827744" cy="369332"/>
          </a:xfrm>
          <a:prstGeom prst="rect">
            <a:avLst/>
          </a:prstGeom>
        </p:spPr>
        <p:txBody>
          <a:bodyPr wrap="none">
            <a:spAutoFit/>
          </a:bodyPr>
          <a:lstStyle/>
          <a:p>
            <a:r>
              <a:rPr lang="fa-IR" dirty="0" smtClean="0">
                <a:cs typeface="B Traffic" pitchFamily="2" charset="-78"/>
              </a:rPr>
              <a:t>مسیر ارتقاء مدیران </a:t>
            </a:r>
            <a:endParaRPr lang="fa-IR" dirty="0"/>
          </a:p>
        </p:txBody>
      </p:sp>
      <p:sp>
        <p:nvSpPr>
          <p:cNvPr id="19" name="Rectangle 18"/>
          <p:cNvSpPr/>
          <p:nvPr/>
        </p:nvSpPr>
        <p:spPr>
          <a:xfrm>
            <a:off x="685800" y="6172200"/>
            <a:ext cx="2653290" cy="369332"/>
          </a:xfrm>
          <a:prstGeom prst="rect">
            <a:avLst/>
          </a:prstGeom>
        </p:spPr>
        <p:txBody>
          <a:bodyPr wrap="none">
            <a:spAutoFit/>
          </a:bodyPr>
          <a:lstStyle/>
          <a:p>
            <a:r>
              <a:rPr lang="fa-IR" dirty="0" smtClean="0">
                <a:cs typeface="B Traffic" pitchFamily="2" charset="-78"/>
              </a:rPr>
              <a:t> مسیر ارتقاء کارکنان غیر مدیر</a:t>
            </a:r>
            <a:endParaRPr lang="fa-IR"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p:transition advTm="9277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bg/>
                                          </p:spTgt>
                                        </p:tgtEl>
                                        <p:attrNameLst>
                                          <p:attrName>style.visibility</p:attrName>
                                        </p:attrNameLst>
                                      </p:cBhvr>
                                      <p:to>
                                        <p:strVal val="visible"/>
                                      </p:to>
                                    </p:set>
                                    <p:anim calcmode="lin" valueType="num">
                                      <p:cBhvr additive="base">
                                        <p:cTn id="1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bg/>
                                          </p:spTgt>
                                        </p:tgtEl>
                                        <p:attrNameLst>
                                          <p:attrName>style.visibility</p:attrName>
                                        </p:attrNameLst>
                                      </p:cBhvr>
                                      <p:to>
                                        <p:strVal val="visible"/>
                                      </p:to>
                                    </p:set>
                                    <p:anim calcmode="lin" valueType="num">
                                      <p:cBhvr additive="base">
                                        <p:cTn id="35"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additive="base">
                                        <p:cTn id="4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bg/>
                                          </p:spTgt>
                                        </p:tgtEl>
                                        <p:attrNameLst>
                                          <p:attrName>style.visibility</p:attrName>
                                        </p:attrNameLst>
                                      </p:cBhvr>
                                      <p:to>
                                        <p:strVal val="visible"/>
                                      </p:to>
                                    </p:set>
                                    <p:anim calcmode="lin" valueType="num">
                                      <p:cBhvr additive="base">
                                        <p:cTn id="53" dur="500" fill="hold"/>
                                        <p:tgtEl>
                                          <p:spTgt spid="7">
                                            <p:bg/>
                                          </p:spTgt>
                                        </p:tgtEl>
                                        <p:attrNameLst>
                                          <p:attrName>ppt_x</p:attrName>
                                        </p:attrNameLst>
                                      </p:cBhvr>
                                      <p:tavLst>
                                        <p:tav tm="0">
                                          <p:val>
                                            <p:strVal val="#ppt_x"/>
                                          </p:val>
                                        </p:tav>
                                        <p:tav tm="100000">
                                          <p:val>
                                            <p:strVal val="#ppt_x"/>
                                          </p:val>
                                        </p:tav>
                                      </p:tavLst>
                                    </p:anim>
                                    <p:anim calcmode="lin" valueType="num">
                                      <p:cBhvr additive="base">
                                        <p:cTn id="54"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 calcmode="lin" valueType="num">
                                      <p:cBhvr additive="base">
                                        <p:cTn id="5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xEl>
                                              <p:pRg st="0" end="0"/>
                                            </p:txEl>
                                          </p:spTgt>
                                        </p:tgtEl>
                                        <p:attrNameLst>
                                          <p:attrName>style.visibility</p:attrName>
                                        </p:attrNameLst>
                                      </p:cBhvr>
                                      <p:to>
                                        <p:strVal val="visible"/>
                                      </p:to>
                                    </p:set>
                                    <p:anim calcmode="lin" valueType="num">
                                      <p:cBhvr additive="base">
                                        <p:cTn id="7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
                                            <p:bg/>
                                          </p:spTgt>
                                        </p:tgtEl>
                                        <p:attrNameLst>
                                          <p:attrName>style.visibility</p:attrName>
                                        </p:attrNameLst>
                                      </p:cBhvr>
                                      <p:to>
                                        <p:strVal val="visible"/>
                                      </p:to>
                                    </p:set>
                                    <p:anim calcmode="lin" valueType="num">
                                      <p:cBhvr additive="base">
                                        <p:cTn id="7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7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
                                            <p:txEl>
                                              <p:pRg st="0" end="0"/>
                                            </p:txEl>
                                          </p:spTgt>
                                        </p:tgtEl>
                                        <p:attrNameLst>
                                          <p:attrName>style.visibility</p:attrName>
                                        </p:attrNameLst>
                                      </p:cBhvr>
                                      <p:to>
                                        <p:strVal val="visible"/>
                                      </p:to>
                                    </p:set>
                                    <p:anim calcmode="lin" valueType="num">
                                      <p:cBhvr additive="base">
                                        <p:cTn id="8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
                                            <p:bg/>
                                          </p:spTgt>
                                        </p:tgtEl>
                                        <p:attrNameLst>
                                          <p:attrName>style.visibility</p:attrName>
                                        </p:attrNameLst>
                                      </p:cBhvr>
                                      <p:to>
                                        <p:strVal val="visible"/>
                                      </p:to>
                                    </p:set>
                                    <p:anim calcmode="lin" valueType="num">
                                      <p:cBhvr additive="base">
                                        <p:cTn id="95" dur="500" fill="hold"/>
                                        <p:tgtEl>
                                          <p:spTgt spid="5">
                                            <p:bg/>
                                          </p:spTgt>
                                        </p:tgtEl>
                                        <p:attrNameLst>
                                          <p:attrName>ppt_x</p:attrName>
                                        </p:attrNameLst>
                                      </p:cBhvr>
                                      <p:tavLst>
                                        <p:tav tm="0">
                                          <p:val>
                                            <p:strVal val="#ppt_x"/>
                                          </p:val>
                                        </p:tav>
                                        <p:tav tm="100000">
                                          <p:val>
                                            <p:strVal val="#ppt_x"/>
                                          </p:val>
                                        </p:tav>
                                      </p:tavLst>
                                    </p:anim>
                                    <p:anim calcmode="lin" valueType="num">
                                      <p:cBhvr additive="base">
                                        <p:cTn id="96"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
                                            <p:txEl>
                                              <p:pRg st="0" end="0"/>
                                            </p:txEl>
                                          </p:spTgt>
                                        </p:tgtEl>
                                        <p:attrNameLst>
                                          <p:attrName>style.visibility</p:attrName>
                                        </p:attrNameLst>
                                      </p:cBhvr>
                                      <p:to>
                                        <p:strVal val="visible"/>
                                      </p:to>
                                    </p:set>
                                    <p:anim calcmode="lin" valueType="num">
                                      <p:cBhvr additive="base">
                                        <p:cTn id="10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additive="base">
                                        <p:cTn id="107" dur="500" fill="hold"/>
                                        <p:tgtEl>
                                          <p:spTgt spid="14"/>
                                        </p:tgtEl>
                                        <p:attrNameLst>
                                          <p:attrName>ppt_x</p:attrName>
                                        </p:attrNameLst>
                                      </p:cBhvr>
                                      <p:tavLst>
                                        <p:tav tm="0">
                                          <p:val>
                                            <p:strVal val="#ppt_x"/>
                                          </p:val>
                                        </p:tav>
                                        <p:tav tm="100000">
                                          <p:val>
                                            <p:strVal val="#ppt_x"/>
                                          </p:val>
                                        </p:tav>
                                      </p:tavLst>
                                    </p:anim>
                                    <p:anim calcmode="lin" valueType="num">
                                      <p:cBhvr additive="base">
                                        <p:cTn id="10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
                                            <p:bg/>
                                          </p:spTgt>
                                        </p:tgtEl>
                                        <p:attrNameLst>
                                          <p:attrName>style.visibility</p:attrName>
                                        </p:attrNameLst>
                                      </p:cBhvr>
                                      <p:to>
                                        <p:strVal val="visible"/>
                                      </p:to>
                                    </p:set>
                                    <p:anim calcmode="lin" valueType="num">
                                      <p:cBhvr additive="base">
                                        <p:cTn id="1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14"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4">
                                            <p:txEl>
                                              <p:pRg st="0" end="0"/>
                                            </p:txEl>
                                          </p:spTgt>
                                        </p:tgtEl>
                                        <p:attrNameLst>
                                          <p:attrName>style.visibility</p:attrName>
                                        </p:attrNameLst>
                                      </p:cBhvr>
                                      <p:to>
                                        <p:strVal val="visible"/>
                                      </p:to>
                                    </p:set>
                                    <p:anim calcmode="lin" valueType="num">
                                      <p:cBhvr additive="base">
                                        <p:cTn id="1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1" fill="hold" display="0">
                  <p:stCondLst>
                    <p:cond delay="indefinite"/>
                  </p:stCondLst>
                  <p:endCondLst>
                    <p:cond evt="onStopAudio" delay="0">
                      <p:tgtEl>
                        <p:sldTgt/>
                      </p:tgtEl>
                    </p:cond>
                  </p:endCondLst>
                </p:cTn>
                <p:tgtEl>
                  <p:spTgt spid="10"/>
                </p:tgtEl>
              </p:cMediaNode>
            </p:audio>
          </p:childTnLst>
        </p:cTn>
      </p:par>
    </p:tnLst>
    <p:bldLst>
      <p:bldP spid="4" grpId="0" build="p" animBg="1"/>
      <p:bldP spid="5" grpId="0" build="p" animBg="1"/>
      <p:bldP spid="6" grpId="0" build="p" animBg="1"/>
      <p:bldP spid="7" grpId="0" build="p" animBg="1"/>
      <p:bldP spid="8" grpId="0" build="p" animBg="1"/>
      <p:bldP spid="9" grpId="0" build="p" animBg="1"/>
      <p:bldP spid="13" grpId="0" animBg="1"/>
      <p:bldP spid="14" grpId="0" animBg="1"/>
      <p:bldP spid="15" grpId="0" animBg="1"/>
      <p:bldP spid="16" grpId="0" animBg="1"/>
      <p:bldP spid="17" grpId="0" animBg="1"/>
      <p:bldP spid="18" grpId="0" build="p"/>
      <p:bldP spid="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800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27162994"/>
      </p:ext>
    </p:extLst>
  </p:cSld>
  <p:clrMapOvr>
    <a:masterClrMapping/>
  </p:clrMapOvr>
  <mc:AlternateContent xmlns:mc="http://schemas.openxmlformats.org/markup-compatibility/2006" xmlns:p14="http://schemas.microsoft.com/office/powerpoint/2010/main">
    <mc:Choice Requires="p14">
      <p:transition spd="slow" p14:dur="2000" advTm="5937"/>
    </mc:Choice>
    <mc:Fallback xmlns="">
      <p:transition spd="slow" advTm="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2920" y="530352"/>
            <a:ext cx="8183880" cy="5946648"/>
          </a:xfrm>
        </p:spPr>
        <p:txBody>
          <a:bodyPr>
            <a:normAutofit/>
          </a:bodyPr>
          <a:lstStyle/>
          <a:p>
            <a:pPr algn="r" rtl="1"/>
            <a:endParaRPr lang="fa-IR" sz="2800" dirty="0" smtClean="0">
              <a:cs typeface="B Lotus" panose="00000400000000000000" pitchFamily="2" charset="-78"/>
            </a:endParaRPr>
          </a:p>
          <a:p>
            <a:pPr algn="r" rtl="1"/>
            <a:endParaRPr lang="fa-IR" sz="2800" dirty="0">
              <a:cs typeface="B Lotus" panose="00000400000000000000" pitchFamily="2" charset="-78"/>
            </a:endParaRPr>
          </a:p>
          <a:p>
            <a:pPr algn="r" rtl="1"/>
            <a:endParaRPr lang="fa-IR" sz="2800" dirty="0" smtClean="0">
              <a:cs typeface="B Lotus" panose="00000400000000000000" pitchFamily="2" charset="-78"/>
            </a:endParaRPr>
          </a:p>
          <a:p>
            <a:pPr algn="r" rtl="1"/>
            <a:endParaRPr lang="fa-IR" sz="2800" dirty="0">
              <a:cs typeface="B Lotus" panose="00000400000000000000" pitchFamily="2" charset="-78"/>
            </a:endParaRPr>
          </a:p>
          <a:p>
            <a:pPr algn="r" rtl="1"/>
            <a:endParaRPr lang="fa-IR" sz="2800" dirty="0" smtClean="0">
              <a:cs typeface="B Lotus" panose="00000400000000000000" pitchFamily="2" charset="-78"/>
            </a:endParaRPr>
          </a:p>
          <a:p>
            <a:pPr marL="0" indent="0" algn="r" rtl="1">
              <a:buNone/>
            </a:pPr>
            <a:endParaRPr lang="fa-IR" sz="2800" dirty="0" smtClean="0">
              <a:cs typeface="B Lotus" panose="00000400000000000000" pitchFamily="2" charset="-78"/>
            </a:endParaRPr>
          </a:p>
          <a:p>
            <a:pPr marL="0" indent="0" algn="r" rtl="1">
              <a:buNone/>
            </a:pPr>
            <a:endParaRPr lang="fa-IR" sz="2800" dirty="0">
              <a:cs typeface="B Lotus" panose="00000400000000000000" pitchFamily="2" charset="-78"/>
            </a:endParaRPr>
          </a:p>
          <a:p>
            <a:pPr marL="0" indent="0" algn="r" rtl="1">
              <a:buNone/>
            </a:pPr>
            <a:r>
              <a:rPr lang="fa-IR" sz="2800" dirty="0" smtClean="0">
                <a:cs typeface="B Lotus" panose="00000400000000000000" pitchFamily="2" charset="-78"/>
              </a:rPr>
              <a:t>م</a:t>
            </a:r>
            <a:r>
              <a:rPr lang="ar-SA" sz="2800" dirty="0" smtClean="0">
                <a:cs typeface="B Lotus" panose="00000400000000000000" pitchFamily="2" charset="-78"/>
              </a:rPr>
              <a:t>حوریت </a:t>
            </a:r>
            <a:r>
              <a:rPr lang="ar-SA" sz="2800" dirty="0">
                <a:cs typeface="B Lotus" panose="00000400000000000000" pitchFamily="2" charset="-78"/>
              </a:rPr>
              <a:t>بحث نظریه‌های مدیریت کلاسیک دستیابی به حداکثر کارایی در سازمان است. کلاسیک‌ها به سازمان رسمی توجه داشتند و وجود سازمان غیررسمی را مضر می‌دانستند. دیدگاه‌های کلاسیک شامل نگرشی صرفاً مکانیکی به سازمان و افراد بوده است. کلاسیک‌ها انسان را همردیف با سایر عناصر تولید می‌دانستند و برایش هویت مستقل قائل نبودند.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 y="0"/>
            <a:ext cx="6400800" cy="380999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96278355"/>
      </p:ext>
    </p:extLst>
  </p:cSld>
  <p:clrMapOvr>
    <a:masterClrMapping/>
  </p:clrMapOvr>
  <mc:AlternateContent xmlns:mc="http://schemas.openxmlformats.org/markup-compatibility/2006" xmlns:p14="http://schemas.microsoft.com/office/powerpoint/2010/main">
    <mc:Choice Requires="p14">
      <p:transition spd="slow" p14:dur="2000" advTm="26700"/>
    </mc:Choice>
    <mc:Fallback xmlns="">
      <p:transition spd="slow" advTm="2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200" y="76200"/>
            <a:ext cx="8564880" cy="6324600"/>
          </a:xfrm>
        </p:spPr>
        <p:txBody>
          <a:bodyPr>
            <a:noAutofit/>
          </a:bodyPr>
          <a:lstStyle/>
          <a:p>
            <a:pPr marL="0" lvl="0" indent="0" algn="r" rtl="1">
              <a:buNone/>
            </a:pPr>
            <a:r>
              <a:rPr lang="fa-IR" sz="2800" b="1" dirty="0">
                <a:cs typeface="B Lotus" panose="00000400000000000000" pitchFamily="2" charset="-78"/>
              </a:rPr>
              <a:t>اول- نظريه مديريت علمي : </a:t>
            </a:r>
            <a:r>
              <a:rPr lang="fa-IR" sz="2800" dirty="0">
                <a:cs typeface="B Lotus" panose="00000400000000000000" pitchFamily="2" charset="-78"/>
              </a:rPr>
              <a:t> </a:t>
            </a:r>
            <a:endParaRPr lang="fa-IR" sz="2800" dirty="0" smtClean="0">
              <a:cs typeface="B Lotus" panose="00000400000000000000" pitchFamily="2" charset="-78"/>
            </a:endParaRPr>
          </a:p>
          <a:p>
            <a:pPr marL="0" lvl="0" indent="0" algn="r" rtl="1">
              <a:buNone/>
            </a:pPr>
            <a:r>
              <a:rPr lang="fa-IR" sz="2800" dirty="0" smtClean="0">
                <a:cs typeface="B Lotus" panose="00000400000000000000" pitchFamily="2" charset="-78"/>
              </a:rPr>
              <a:t>در </a:t>
            </a:r>
            <a:r>
              <a:rPr lang="fa-IR" sz="2800" dirty="0">
                <a:cs typeface="B Lotus" panose="00000400000000000000" pitchFamily="2" charset="-78"/>
              </a:rPr>
              <a:t>اواخر قرن 19 ميلادي، </a:t>
            </a:r>
            <a:r>
              <a:rPr lang="fa-IR" sz="2800" dirty="0" smtClean="0">
                <a:cs typeface="B Lotus" panose="00000400000000000000" pitchFamily="2" charset="-78"/>
              </a:rPr>
              <a:t>فردی بنام تیلور تلاش نمود تا اصول </a:t>
            </a:r>
            <a:r>
              <a:rPr lang="fa-IR" sz="2800" dirty="0">
                <a:cs typeface="B Lotus" panose="00000400000000000000" pitchFamily="2" charset="-78"/>
              </a:rPr>
              <a:t>مديريت را با بكارگيري روشهاي مهندسي در «طراحي شغل» علمي تر </a:t>
            </a:r>
            <a:r>
              <a:rPr lang="fa-IR" sz="2800" dirty="0" smtClean="0">
                <a:cs typeface="B Lotus" panose="00000400000000000000" pitchFamily="2" charset="-78"/>
              </a:rPr>
              <a:t>سازد</a:t>
            </a:r>
            <a:r>
              <a:rPr lang="fa-IR" sz="2800" dirty="0">
                <a:cs typeface="B Lotus" panose="00000400000000000000" pitchFamily="2" charset="-78"/>
              </a:rPr>
              <a:t>. </a:t>
            </a:r>
            <a:r>
              <a:rPr lang="fa-IR" sz="2800" dirty="0" smtClean="0">
                <a:cs typeface="B Lotus" panose="00000400000000000000" pitchFamily="2" charset="-78"/>
              </a:rPr>
              <a:t>روش </a:t>
            </a:r>
            <a:r>
              <a:rPr lang="fa-IR" sz="2800" dirty="0">
                <a:cs typeface="B Lotus" panose="00000400000000000000" pitchFamily="2" charset="-78"/>
              </a:rPr>
              <a:t>تيلور براساس مطالعه چگونگي انجام كار و دستيابي به قواعد حاكم بر كار و بيان اصولي دست يافتني براي حل مسائل مديريت مبتني </a:t>
            </a:r>
            <a:r>
              <a:rPr lang="fa-IR" sz="2800" dirty="0" smtClean="0">
                <a:cs typeface="B Lotus" panose="00000400000000000000" pitchFamily="2" charset="-78"/>
              </a:rPr>
              <a:t>بود.</a:t>
            </a:r>
            <a:endParaRPr lang="en-US" sz="2800" dirty="0">
              <a:cs typeface="B Lotus" panose="00000400000000000000" pitchFamily="2" charset="-78"/>
            </a:endParaRPr>
          </a:p>
          <a:p>
            <a:pPr algn="r" rtl="1"/>
            <a:r>
              <a:rPr lang="fa-IR" sz="2800" dirty="0">
                <a:cs typeface="B Lotus" panose="00000400000000000000" pitchFamily="2" charset="-78"/>
              </a:rPr>
              <a:t>اصول بنياديني كه تيلور در برخورد علمي با مسائل مديريت نهفته مي ديد عبارتند از : </a:t>
            </a:r>
            <a:endParaRPr lang="en-US" sz="2800" dirty="0">
              <a:cs typeface="B Lotus" panose="00000400000000000000" pitchFamily="2" charset="-78"/>
            </a:endParaRPr>
          </a:p>
          <a:p>
            <a:pPr marL="0" indent="0" algn="r" rtl="1">
              <a:buNone/>
            </a:pPr>
            <a:r>
              <a:rPr lang="fa-IR" sz="2800" dirty="0" smtClean="0">
                <a:cs typeface="B Lotus" panose="00000400000000000000" pitchFamily="2" charset="-78"/>
              </a:rPr>
              <a:t>1-استفاده از روش علمی برای انجام هر یک از اجزای تشکیل دهنده کار</a:t>
            </a:r>
          </a:p>
          <a:p>
            <a:pPr marL="0" indent="0" algn="r" rtl="1">
              <a:buNone/>
            </a:pPr>
            <a:r>
              <a:rPr lang="fa-IR" sz="2800" dirty="0" smtClean="0">
                <a:cs typeface="B Lotus" panose="00000400000000000000" pitchFamily="2" charset="-78"/>
              </a:rPr>
              <a:t>2- انتخاب کارکنان بر اساس شایستگی و آموزش و تربیت آنان</a:t>
            </a:r>
            <a:endParaRPr lang="en-US" sz="2800" dirty="0">
              <a:cs typeface="B Lotus" panose="00000400000000000000" pitchFamily="2" charset="-78"/>
            </a:endParaRPr>
          </a:p>
          <a:p>
            <a:pPr marL="0" indent="0" algn="r" rtl="1">
              <a:buNone/>
            </a:pPr>
            <a:r>
              <a:rPr lang="fa-IR" sz="2800" dirty="0">
                <a:cs typeface="B Lotus" panose="00000400000000000000" pitchFamily="2" charset="-78"/>
              </a:rPr>
              <a:t>3- </a:t>
            </a:r>
            <a:r>
              <a:rPr lang="fa-IR" sz="2800" dirty="0" smtClean="0">
                <a:cs typeface="B Lotus" panose="00000400000000000000" pitchFamily="2" charset="-78"/>
              </a:rPr>
              <a:t>ایجاد انگیزه از طریق پاداش مالی</a:t>
            </a:r>
          </a:p>
          <a:p>
            <a:pPr marL="0" indent="0" algn="r" rtl="1">
              <a:buNone/>
            </a:pPr>
            <a:r>
              <a:rPr lang="fa-IR" sz="2800" dirty="0" smtClean="0">
                <a:cs typeface="B Lotus" panose="00000400000000000000" pitchFamily="2" charset="-78"/>
              </a:rPr>
              <a:t>4- تقسیم کارمساوی بین افراد</a:t>
            </a:r>
          </a:p>
          <a:p>
            <a:pPr marL="0" indent="0" algn="r" rtl="1">
              <a:buNone/>
            </a:pPr>
            <a:r>
              <a:rPr lang="fa-IR" sz="2800" dirty="0">
                <a:cs typeface="B Lotus" panose="00000400000000000000" pitchFamily="2" charset="-78"/>
              </a:rPr>
              <a:t>مهمترين اشكال و نارسايي مديريت علمي تيلور در نگرش او به انسان مي باشد. تيلور كاركنان سازمان را «</a:t>
            </a:r>
            <a:r>
              <a:rPr lang="fa-IR" sz="2800" b="1" i="1" dirty="0">
                <a:cs typeface="B Lotus" panose="00000400000000000000" pitchFamily="2" charset="-78"/>
              </a:rPr>
              <a:t>انسان اقتصادي</a:t>
            </a:r>
            <a:r>
              <a:rPr lang="fa-IR" sz="2800" dirty="0">
                <a:cs typeface="B Lotus" panose="00000400000000000000" pitchFamily="2" charset="-78"/>
              </a:rPr>
              <a:t>» فرض مي كرد كه صرفا تحت تاثير انگيزه هاي مادي قرار مي گيرند.</a:t>
            </a:r>
            <a:endParaRPr lang="en-US" sz="2800" dirty="0">
              <a:cs typeface="B Lotus"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11664349"/>
      </p:ext>
    </p:extLst>
  </p:cSld>
  <p:clrMapOvr>
    <a:masterClrMapping/>
  </p:clrMapOvr>
  <mc:AlternateContent xmlns:mc="http://schemas.openxmlformats.org/markup-compatibility/2006" xmlns:p14="http://schemas.microsoft.com/office/powerpoint/2010/main">
    <mc:Choice Requires="p14">
      <p:transition spd="slow" p14:dur="2000" advTm="266394"/>
    </mc:Choice>
    <mc:Fallback xmlns="">
      <p:transition spd="slow" advTm="26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381000"/>
            <a:ext cx="8458200" cy="6096000"/>
          </a:xfrm>
        </p:spPr>
        <p:txBody>
          <a:bodyPr>
            <a:noAutofit/>
          </a:bodyPr>
          <a:lstStyle/>
          <a:p>
            <a:pPr marL="0" indent="0" algn="r" rtl="1">
              <a:buNone/>
            </a:pPr>
            <a:r>
              <a:rPr lang="fa-IR" sz="3600" b="1" dirty="0">
                <a:cs typeface="B Lotus" panose="00000400000000000000" pitchFamily="2" charset="-78"/>
              </a:rPr>
              <a:t>دوم- نظريه فرايندي مديريت</a:t>
            </a:r>
            <a:r>
              <a:rPr lang="fa-IR" sz="3600" dirty="0">
                <a:cs typeface="B Lotus" panose="00000400000000000000" pitchFamily="2" charset="-78"/>
              </a:rPr>
              <a:t> (اصول گرايان / وظيفه گرايان) : </a:t>
            </a:r>
            <a:endParaRPr lang="fa-IR" sz="3600" dirty="0" smtClean="0">
              <a:cs typeface="B Lotus" panose="00000400000000000000" pitchFamily="2" charset="-78"/>
            </a:endParaRPr>
          </a:p>
          <a:p>
            <a:pPr marL="0" indent="0" algn="r" rtl="1">
              <a:buNone/>
            </a:pPr>
            <a:r>
              <a:rPr lang="fa-IR" sz="3600" dirty="0" smtClean="0">
                <a:cs typeface="B Lotus" panose="00000400000000000000" pitchFamily="2" charset="-78"/>
              </a:rPr>
              <a:t>در </a:t>
            </a:r>
            <a:r>
              <a:rPr lang="fa-IR" sz="3600" dirty="0">
                <a:cs typeface="B Lotus" panose="00000400000000000000" pitchFamily="2" charset="-78"/>
              </a:rPr>
              <a:t>بحبوحه ی  سالهاي جنگ جهاني اول (سال 1296 هجري شمسي و حدود سالهاي 1917 ميلادي، افرادي نظير هنري فايول فرانسوي، تجربيات خود را در كار مديريت بصورت وظايف مديريتي منعكس ساختند. هنري فايول كل سازمان را (يك پيكره واحدي مي ديد و فعاليت هاي آن را به شش دسته تقسيم مي كرد.) </a:t>
            </a:r>
            <a:endParaRPr lang="en-US" sz="3600" dirty="0">
              <a:cs typeface="B Lotus" panose="00000400000000000000" pitchFamily="2" charset="-78"/>
            </a:endParaRPr>
          </a:p>
          <a:p>
            <a:pPr marL="0" indent="0" algn="r" rtl="1">
              <a:buNone/>
            </a:pPr>
            <a:r>
              <a:rPr lang="fa-IR" sz="3200" b="1" dirty="0">
                <a:cs typeface="B Lotus" panose="00000400000000000000" pitchFamily="2" charset="-78"/>
              </a:rPr>
              <a:t>فني</a:t>
            </a:r>
            <a:r>
              <a:rPr lang="fa-IR" sz="3200" dirty="0">
                <a:cs typeface="B Lotus" panose="00000400000000000000" pitchFamily="2" charset="-78"/>
              </a:rPr>
              <a:t> (توليدي)، </a:t>
            </a:r>
            <a:r>
              <a:rPr lang="fa-IR" sz="3200" b="1" dirty="0">
                <a:cs typeface="B Lotus" panose="00000400000000000000" pitchFamily="2" charset="-78"/>
              </a:rPr>
              <a:t>بازرگاني</a:t>
            </a:r>
            <a:r>
              <a:rPr lang="fa-IR" sz="3200" dirty="0">
                <a:cs typeface="B Lotus" panose="00000400000000000000" pitchFamily="2" charset="-78"/>
              </a:rPr>
              <a:t> (خريد و فروش و مبادله)، </a:t>
            </a:r>
            <a:r>
              <a:rPr lang="fa-IR" sz="3200" b="1" dirty="0">
                <a:cs typeface="B Lotus" panose="00000400000000000000" pitchFamily="2" charset="-78"/>
              </a:rPr>
              <a:t>مالي</a:t>
            </a:r>
            <a:r>
              <a:rPr lang="fa-IR" sz="3200" dirty="0">
                <a:cs typeface="B Lotus" panose="00000400000000000000" pitchFamily="2" charset="-78"/>
              </a:rPr>
              <a:t> (تعيين منابع مالي و مصرف بهينه)،‌</a:t>
            </a:r>
            <a:r>
              <a:rPr lang="fa-IR" sz="3200" b="1" dirty="0">
                <a:cs typeface="B Lotus" panose="00000400000000000000" pitchFamily="2" charset="-78"/>
              </a:rPr>
              <a:t> ايمني</a:t>
            </a:r>
            <a:r>
              <a:rPr lang="fa-IR" sz="3200" dirty="0">
                <a:cs typeface="B Lotus" panose="00000400000000000000" pitchFamily="2" charset="-78"/>
              </a:rPr>
              <a:t> (حفاظت از اموال و افراد)، </a:t>
            </a:r>
            <a:r>
              <a:rPr lang="fa-IR" sz="3200" b="1" dirty="0">
                <a:cs typeface="B Lotus" panose="00000400000000000000" pitchFamily="2" charset="-78"/>
              </a:rPr>
              <a:t>حسابداري</a:t>
            </a:r>
            <a:r>
              <a:rPr lang="fa-IR" sz="3200" dirty="0">
                <a:cs typeface="B Lotus" panose="00000400000000000000" pitchFamily="2" charset="-78"/>
              </a:rPr>
              <a:t> (تعيين وضوع موجود مالي) و </a:t>
            </a:r>
            <a:r>
              <a:rPr lang="fa-IR" sz="3200" b="1" dirty="0">
                <a:cs typeface="B Lotus" panose="00000400000000000000" pitchFamily="2" charset="-78"/>
              </a:rPr>
              <a:t>وظايف مديريتي</a:t>
            </a:r>
            <a:r>
              <a:rPr lang="fa-IR" sz="3200" dirty="0">
                <a:cs typeface="B Lotus" panose="00000400000000000000" pitchFamily="2" charset="-78"/>
              </a:rPr>
              <a:t> (برنامه ريزي، سازماندهي و فرماندهي، هماهنگي و كنترل) </a:t>
            </a:r>
            <a:endParaRPr lang="en-US" sz="3200" dirty="0">
              <a:cs typeface="B Lotus"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79238952"/>
      </p:ext>
    </p:extLst>
  </p:cSld>
  <p:clrMapOvr>
    <a:masterClrMapping/>
  </p:clrMapOvr>
  <mc:AlternateContent xmlns:mc="http://schemas.openxmlformats.org/markup-compatibility/2006" xmlns:p14="http://schemas.microsoft.com/office/powerpoint/2010/main">
    <mc:Choice Requires="p14">
      <p:transition spd="slow" p14:dur="2000" advTm="68074"/>
    </mc:Choice>
    <mc:Fallback xmlns="">
      <p:transition spd="slow" advTm="6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fa-IR" dirty="0"/>
              <a:t>فايول ضمن بيان اين واقعيت كه « ... </a:t>
            </a:r>
            <a:r>
              <a:rPr lang="fa-IR" b="1" dirty="0"/>
              <a:t>در امور مديريتي هيچ چيز مطلق نيست</a:t>
            </a:r>
            <a:r>
              <a:rPr lang="fa-IR" dirty="0"/>
              <a:t> » روشها و فنوني را كه در تجربه به آنها رسيده بود بعنوان اصول چهارگانه مديريت ارائه كرد: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52400"/>
            <a:ext cx="8305800" cy="63246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8729626"/>
      </p:ext>
    </p:extLst>
  </p:cSld>
  <p:clrMapOvr>
    <a:masterClrMapping/>
  </p:clrMapOvr>
  <mc:AlternateContent xmlns:mc="http://schemas.openxmlformats.org/markup-compatibility/2006" xmlns:p14="http://schemas.microsoft.com/office/powerpoint/2010/main">
    <mc:Choice Requires="p14">
      <p:transition spd="slow" p14:dur="2000" advTm="277101"/>
    </mc:Choice>
    <mc:Fallback xmlns="">
      <p:transition spd="slow" advTm="27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0|1.6|1.8|1.8|10.1|2.6|91.7"/>
</p:tagLst>
</file>

<file path=ppt/tags/tag2.xml><?xml version="1.0" encoding="utf-8"?>
<p:tagLst xmlns:a="http://schemas.openxmlformats.org/drawingml/2006/main" xmlns:r="http://schemas.openxmlformats.org/officeDocument/2006/relationships" xmlns:p="http://schemas.openxmlformats.org/presentationml/2006/main">
  <p:tag name="TIMING" val="|6.6|1.9|6.3|1.4|13.8|6.5|1.2|44.2"/>
</p:tagLst>
</file>

<file path=ppt/tags/tag3.xml><?xml version="1.0" encoding="utf-8"?>
<p:tagLst xmlns:a="http://schemas.openxmlformats.org/drawingml/2006/main" xmlns:r="http://schemas.openxmlformats.org/officeDocument/2006/relationships" xmlns:p="http://schemas.openxmlformats.org/presentationml/2006/main">
  <p:tag name="TIMING" val="|16.2|3.8|0.4|0.2|0.3|0.6|3.3|1.2|1.5|0.9|0.9|3.7|1.9|0.5|0.2|0.3|0.7|0.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2884</TotalTime>
  <Words>794</Words>
  <Application>Microsoft Office PowerPoint</Application>
  <PresentationFormat>On-screen Show (4:3)</PresentationFormat>
  <Paragraphs>81</Paragraphs>
  <Slides>16</Slides>
  <Notes>0</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2  Lotus</vt:lpstr>
      <vt:lpstr>Arial</vt:lpstr>
      <vt:lpstr>B Lotus</vt:lpstr>
      <vt:lpstr>B Traffic</vt:lpstr>
      <vt:lpstr>Calibri</vt:lpstr>
      <vt:lpstr>Calibri Light</vt:lpstr>
      <vt:lpstr>Times New Roman</vt:lpstr>
      <vt:lpstr>Wingdings</vt:lpstr>
      <vt:lpstr>Office Theme</vt:lpstr>
      <vt:lpstr>PowerPoint Presentation</vt:lpstr>
      <vt:lpstr> ويژگيهاي يك سرپرست موفق         </vt:lpstr>
      <vt:lpstr>   چگونه يك فرد سر پرست مي شود:</vt:lpstr>
      <vt:lpstr>        عبور از سطح كارگري به سطح مديريتي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تئوری 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dehestani</dc:creator>
  <cp:lastModifiedBy>dehestani</cp:lastModifiedBy>
  <cp:revision>535</cp:revision>
  <dcterms:created xsi:type="dcterms:W3CDTF">2006-08-16T00:00:00Z</dcterms:created>
  <dcterms:modified xsi:type="dcterms:W3CDTF">2020-04-06T14:06:01Z</dcterms:modified>
</cp:coreProperties>
</file>