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6" r:id="rId3"/>
    <p:sldId id="336" r:id="rId4"/>
    <p:sldId id="320" r:id="rId5"/>
    <p:sldId id="321" r:id="rId6"/>
    <p:sldId id="322" r:id="rId7"/>
    <p:sldId id="323" r:id="rId8"/>
    <p:sldId id="361" r:id="rId9"/>
    <p:sldId id="362" r:id="rId10"/>
    <p:sldId id="363" r:id="rId11"/>
    <p:sldId id="364" r:id="rId12"/>
    <p:sldId id="365" r:id="rId13"/>
    <p:sldId id="367" r:id="rId14"/>
    <p:sldId id="324" r:id="rId15"/>
    <p:sldId id="359" r:id="rId16"/>
    <p:sldId id="366" r:id="rId17"/>
    <p:sldId id="360" r:id="rId18"/>
    <p:sldId id="261" r:id="rId19"/>
    <p:sldId id="262" r:id="rId20"/>
    <p:sldId id="263" r:id="rId21"/>
    <p:sldId id="264" r:id="rId22"/>
    <p:sldId id="265" r:id="rId23"/>
    <p:sldId id="266" r:id="rId24"/>
    <p:sldId id="267" r:id="rId25"/>
    <p:sldId id="317" r:id="rId26"/>
    <p:sldId id="356" r:id="rId27"/>
    <p:sldId id="357" r:id="rId28"/>
    <p:sldId id="338" r:id="rId29"/>
    <p:sldId id="368" r:id="rId30"/>
    <p:sldId id="351" r:id="rId31"/>
    <p:sldId id="352" r:id="rId32"/>
    <p:sldId id="341" r:id="rId33"/>
    <p:sldId id="318" r:id="rId34"/>
    <p:sldId id="349" r:id="rId35"/>
    <p:sldId id="373" r:id="rId36"/>
    <p:sldId id="374" r:id="rId37"/>
    <p:sldId id="350" r:id="rId38"/>
    <p:sldId id="354" r:id="rId39"/>
    <p:sldId id="319" r:id="rId40"/>
    <p:sldId id="375" r:id="rId41"/>
    <p:sldId id="376" r:id="rId42"/>
    <p:sldId id="353" r:id="rId43"/>
    <p:sldId id="377" r:id="rId44"/>
    <p:sldId id="378" r:id="rId45"/>
    <p:sldId id="379" r:id="rId46"/>
    <p:sldId id="347" r:id="rId47"/>
    <p:sldId id="348" r:id="rId48"/>
    <p:sldId id="268" r:id="rId49"/>
    <p:sldId id="269" r:id="rId50"/>
    <p:sldId id="270" r:id="rId51"/>
    <p:sldId id="271" r:id="rId52"/>
    <p:sldId id="272" r:id="rId53"/>
    <p:sldId id="273" r:id="rId54"/>
    <p:sldId id="274" r:id="rId55"/>
    <p:sldId id="275" r:id="rId56"/>
    <p:sldId id="276" r:id="rId57"/>
    <p:sldId id="277" r:id="rId58"/>
    <p:sldId id="278" r:id="rId59"/>
    <p:sldId id="279" r:id="rId60"/>
    <p:sldId id="280" r:id="rId61"/>
    <p:sldId id="310" r:id="rId62"/>
    <p:sldId id="311" r:id="rId63"/>
    <p:sldId id="312" r:id="rId64"/>
    <p:sldId id="31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p:cViewPr>
        <p:scale>
          <a:sx n="90" d="100"/>
          <a:sy n="90" d="100"/>
        </p:scale>
        <p:origin x="88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319427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358475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9D2DD51-0902-4262-96F8-44049B75CF78}"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397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7E3015E-2173-4671-833B-072789F6EEE7}"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21574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7E3015E-2173-4671-833B-072789F6EEE7}"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9D2DD51-0902-4262-96F8-44049B75CF78}"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3271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07E3015E-2173-4671-833B-072789F6EEE7}"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3572070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264707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22058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61775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E3015E-2173-4671-833B-072789F6EEE7}" type="datetimeFigureOut">
              <a:rPr lang="en-US" smtClean="0"/>
              <a:pPr/>
              <a:t>3/17/2020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77947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E3015E-2173-4671-833B-072789F6EEE7}"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2865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E3015E-2173-4671-833B-072789F6EEE7}" type="datetimeFigureOut">
              <a:rPr lang="en-US" smtClean="0"/>
              <a:pPr/>
              <a:t>3/17/2020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357942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E3015E-2173-4671-833B-072789F6EEE7}" type="datetimeFigureOut">
              <a:rPr lang="en-US" smtClean="0"/>
              <a:pPr/>
              <a:t>3/17/2020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12770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3015E-2173-4671-833B-072789F6EEE7}" type="datetimeFigureOut">
              <a:rPr lang="en-US" smtClean="0"/>
              <a:pPr/>
              <a:t>3/17/2020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364578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E3015E-2173-4671-833B-072789F6EEE7}"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388233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7E3015E-2173-4671-833B-072789F6EEE7}" type="datetimeFigureOut">
              <a:rPr lang="en-US" smtClean="0"/>
              <a:pPr/>
              <a:t>3/17/2020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9D2DD51-0902-4262-96F8-44049B75CF78}" type="slidenum">
              <a:rPr lang="en-US" smtClean="0"/>
              <a:pPr/>
              <a:t>‹#›</a:t>
            </a:fld>
            <a:endParaRPr lang="en-US"/>
          </a:p>
        </p:txBody>
      </p:sp>
    </p:spTree>
    <p:extLst>
      <p:ext uri="{BB962C8B-B14F-4D97-AF65-F5344CB8AC3E}">
        <p14:creationId xmlns:p14="http://schemas.microsoft.com/office/powerpoint/2010/main" val="267777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7E3015E-2173-4671-833B-072789F6EEE7}" type="datetimeFigureOut">
              <a:rPr lang="en-US" smtClean="0"/>
              <a:pPr/>
              <a:t>3/17/2020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9D2DD51-0902-4262-96F8-44049B75CF78}" type="slidenum">
              <a:rPr lang="en-US" smtClean="0"/>
              <a:pPr/>
              <a:t>‹#›</a:t>
            </a:fld>
            <a:endParaRPr lang="en-US"/>
          </a:p>
        </p:txBody>
      </p:sp>
    </p:spTree>
    <p:extLst>
      <p:ext uri="{BB962C8B-B14F-4D97-AF65-F5344CB8AC3E}">
        <p14:creationId xmlns:p14="http://schemas.microsoft.com/office/powerpoint/2010/main" val="3234654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052736"/>
            <a:ext cx="7859299" cy="2262781"/>
          </a:xfrm>
        </p:spPr>
        <p:txBody>
          <a:bodyPr>
            <a:normAutofit fontScale="90000"/>
          </a:bodyPr>
          <a:lstStyle/>
          <a:p>
            <a:pPr algn="ctr" rtl="1"/>
            <a:r>
              <a:rPr lang="fa-IR" b="1" dirty="0" smtClean="0">
                <a:solidFill>
                  <a:srgbClr val="FF0000"/>
                </a:solidFill>
                <a:cs typeface="B Nazanin" panose="00000400000000000000" pitchFamily="2" charset="-78"/>
              </a:rPr>
              <a:t>نگهداری مواد غذایی در انبار و سرخانه با استفاده از سرما و انجماد</a:t>
            </a:r>
            <a:endParaRPr lang="en-US" b="1" dirty="0">
              <a:solidFill>
                <a:srgbClr val="FF0000"/>
              </a:solidFill>
              <a:cs typeface="B Nazanin" panose="00000400000000000000" pitchFamily="2" charset="-78"/>
            </a:endParaRPr>
          </a:p>
        </p:txBody>
      </p:sp>
      <p:sp>
        <p:nvSpPr>
          <p:cNvPr id="3" name="Subtitle 2"/>
          <p:cNvSpPr>
            <a:spLocks noGrp="1"/>
          </p:cNvSpPr>
          <p:nvPr>
            <p:ph type="subTitle" idx="1"/>
          </p:nvPr>
        </p:nvSpPr>
        <p:spPr/>
        <p:txBody>
          <a:bodyPr/>
          <a:lstStyle/>
          <a:p>
            <a:pPr algn="r"/>
            <a:r>
              <a:rPr lang="fa-IR" dirty="0" smtClean="0"/>
              <a:t>ارائه دهنده: مریم آزادی</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Content Placeholder 4"/>
          <p:cNvSpPr>
            <a:spLocks noGrp="1"/>
          </p:cNvSpPr>
          <p:nvPr>
            <p:ph idx="1"/>
          </p:nvPr>
        </p:nvSpPr>
        <p:spPr/>
        <p:txBody>
          <a:bodyPr/>
          <a:lstStyle/>
          <a:p>
            <a:endParaRPr lang="fa-IR"/>
          </a:p>
        </p:txBody>
      </p:sp>
      <p:pic>
        <p:nvPicPr>
          <p:cNvPr id="3075" name="Picture 3"/>
          <p:cNvPicPr>
            <a:picLocks noChangeAspect="1" noChangeArrowheads="1"/>
          </p:cNvPicPr>
          <p:nvPr/>
        </p:nvPicPr>
        <p:blipFill>
          <a:blip r:embed="rId2"/>
          <a:srcRect/>
          <a:stretch>
            <a:fillRect/>
          </a:stretch>
        </p:blipFill>
        <p:spPr bwMode="auto">
          <a:xfrm>
            <a:off x="1685420" y="714356"/>
            <a:ext cx="5699148" cy="550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descr="C:\Users\Sony\Desktop\download (2).jpg"/>
          <p:cNvPicPr>
            <a:picLocks noGrp="1" noChangeAspect="1" noChangeArrowheads="1"/>
          </p:cNvPicPr>
          <p:nvPr>
            <p:ph idx="1"/>
          </p:nvPr>
        </p:nvPicPr>
        <p:blipFill>
          <a:blip r:embed="rId2"/>
          <a:srcRect/>
          <a:stretch>
            <a:fillRect/>
          </a:stretch>
        </p:blipFill>
        <p:spPr bwMode="auto">
          <a:xfrm>
            <a:off x="940534" y="428604"/>
            <a:ext cx="6560424" cy="62047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descr="C:\Users\Sony\Desktop\download (1).jpg"/>
          <p:cNvPicPr>
            <a:picLocks noGrp="1" noChangeAspect="1" noChangeArrowheads="1"/>
          </p:cNvPicPr>
          <p:nvPr>
            <p:ph idx="1"/>
          </p:nvPr>
        </p:nvPicPr>
        <p:blipFill>
          <a:blip r:embed="rId2"/>
          <a:srcRect/>
          <a:stretch>
            <a:fillRect/>
          </a:stretch>
        </p:blipFill>
        <p:spPr bwMode="auto">
          <a:xfrm>
            <a:off x="492330" y="80726"/>
            <a:ext cx="7794446" cy="643751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descr="C:\Users\Sony\Desktop\Store2.jpg"/>
          <p:cNvPicPr>
            <a:picLocks noGrp="1" noChangeAspect="1" noChangeArrowheads="1"/>
          </p:cNvPicPr>
          <p:nvPr>
            <p:ph idx="1"/>
          </p:nvPr>
        </p:nvPicPr>
        <p:blipFill>
          <a:blip r:embed="rId2"/>
          <a:srcRect/>
          <a:stretch>
            <a:fillRect/>
          </a:stretch>
        </p:blipFill>
        <p:spPr bwMode="auto">
          <a:xfrm>
            <a:off x="-31965" y="-34122"/>
            <a:ext cx="9242328" cy="617776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571480"/>
            <a:ext cx="8229600" cy="5554683"/>
          </a:xfrm>
        </p:spPr>
        <p:txBody>
          <a:bodyPr>
            <a:normAutofit/>
          </a:bodyPr>
          <a:lstStyle/>
          <a:p>
            <a:pPr algn="just" rtl="1">
              <a:lnSpc>
                <a:spcPct val="80000"/>
              </a:lnSpc>
              <a:buClr>
                <a:srgbClr val="00B050"/>
              </a:buClr>
              <a:buSzPct val="200000"/>
              <a:buFont typeface="Wingdings" pitchFamily="2" charset="2"/>
              <a:buChar char="§"/>
            </a:pPr>
            <a:r>
              <a:rPr lang="fa-IR" sz="2400" b="1" dirty="0" smtClean="0">
                <a:solidFill>
                  <a:srgbClr val="FF0000"/>
                </a:solidFill>
                <a:cs typeface="B Nazanin" panose="00000400000000000000" pitchFamily="2" charset="-78"/>
              </a:rPr>
              <a:t>تاريخ انقضاء مصرف </a:t>
            </a:r>
            <a:r>
              <a:rPr lang="fa-IR" sz="2400" dirty="0" smtClean="0">
                <a:cs typeface="B Nazanin" panose="00000400000000000000" pitchFamily="2" charset="-78"/>
              </a:rPr>
              <a:t>: تاريخ مصرف مواد غذايي در ذخيره سازي آنها بسيار اهميت دارد ، بطوريكه عمليات گردش كالا در انبار و كنترل مواد غذايي اساسا بر اساس تاريخ مصرف تنظيم ميشود. معمولا مواد غذايي كه از تاريخ مصرفشان گذشته باشد ديگر قابل مصرف نبوده و توسط سازمانهاي نظارت و كنترل مواد غذايي ضبط شده و غير قابل مصرف اعلام ميگردد. بر همين اساس انبار مواد غذايي بايد دائما بازرسي و كنترل شود و از نگهداري مواد غذايي تاريخ  نزديك خودداري گردد.</a:t>
            </a:r>
          </a:p>
          <a:p>
            <a:pPr algn="just" rtl="1">
              <a:lnSpc>
                <a:spcPct val="80000"/>
              </a:lnSpc>
              <a:buClr>
                <a:srgbClr val="00B050"/>
              </a:buClr>
              <a:buSzPct val="200000"/>
              <a:buFont typeface="Wingdings" pitchFamily="2" charset="2"/>
              <a:buChar char="§"/>
            </a:pPr>
            <a:endParaRPr lang="fa-IR" sz="2400" dirty="0" smtClean="0">
              <a:cs typeface="B Nazanin" panose="00000400000000000000" pitchFamily="2" charset="-78"/>
            </a:endParaRPr>
          </a:p>
          <a:p>
            <a:pPr algn="just" rtl="1">
              <a:lnSpc>
                <a:spcPct val="80000"/>
              </a:lnSpc>
              <a:buClr>
                <a:srgbClr val="00B050"/>
              </a:buClr>
              <a:buSzPct val="200000"/>
              <a:buFont typeface="Wingdings" pitchFamily="2" charset="2"/>
              <a:buChar char="§"/>
            </a:pPr>
            <a:r>
              <a:rPr lang="fa-IR" sz="2400" b="1" dirty="0" smtClean="0">
                <a:solidFill>
                  <a:srgbClr val="00B050"/>
                </a:solidFill>
                <a:cs typeface="B Nazanin" panose="00000400000000000000" pitchFamily="2" charset="-78"/>
              </a:rPr>
              <a:t>ب</a:t>
            </a:r>
            <a:r>
              <a:rPr lang="fa-IR" sz="2400" b="1" dirty="0" smtClean="0">
                <a:solidFill>
                  <a:srgbClr val="FF0000"/>
                </a:solidFill>
                <a:cs typeface="B Nazanin" panose="00000400000000000000" pitchFamily="2" charset="-78"/>
              </a:rPr>
              <a:t>هداشت انبار مواد غذايي</a:t>
            </a:r>
            <a:r>
              <a:rPr lang="fa-IR" sz="2400" dirty="0" smtClean="0">
                <a:cs typeface="B Nazanin" panose="00000400000000000000" pitchFamily="2" charset="-78"/>
              </a:rPr>
              <a:t>: بهداشت مواد غذايي در انبار عبارت است از رعايت كليه اصولي كه بايد در نگهداري مورد توجه قرار گيرد تا مواد غذايي سالم و با كيفيت مطلوب باقي بماند</a:t>
            </a:r>
          </a:p>
          <a:p>
            <a:pPr algn="just" rtl="1">
              <a:lnSpc>
                <a:spcPct val="80000"/>
              </a:lnSpc>
              <a:buClr>
                <a:srgbClr val="00B050"/>
              </a:buClr>
              <a:buSzPct val="200000"/>
              <a:buFont typeface="Wingdings" pitchFamily="2" charset="2"/>
              <a:buChar char="§"/>
            </a:pPr>
            <a:endParaRPr lang="fa-IR" sz="2400" dirty="0" smtClean="0">
              <a:cs typeface="B Nazanin" panose="00000400000000000000" pitchFamily="2" charset="-78"/>
            </a:endParaRPr>
          </a:p>
          <a:p>
            <a:pPr algn="just" rtl="1">
              <a:lnSpc>
                <a:spcPct val="80000"/>
              </a:lnSpc>
              <a:buClr>
                <a:srgbClr val="00B050"/>
              </a:buClr>
              <a:buSzPct val="200000"/>
              <a:buFont typeface="Wingdings" pitchFamily="2" charset="2"/>
              <a:buChar char="§"/>
            </a:pPr>
            <a:r>
              <a:rPr lang="fa-IR" sz="2400" dirty="0" smtClean="0">
                <a:cs typeface="B Nazanin" panose="00000400000000000000" pitchFamily="2" charset="-78"/>
              </a:rPr>
              <a:t>در جهت پيشگيري از آفات ، خسارات و فساد مواد غذايي در انبارها اقدامات لازم باید به عمل بیاید</a:t>
            </a:r>
          </a:p>
          <a:p>
            <a:pPr algn="just" rtl="1">
              <a:lnSpc>
                <a:spcPct val="80000"/>
              </a:lnSpc>
              <a:buClr>
                <a:srgbClr val="00B050"/>
              </a:buClr>
              <a:buSzPct val="200000"/>
              <a:buFont typeface="Wingdings" pitchFamily="2" charset="2"/>
              <a:buChar char="§"/>
            </a:pPr>
            <a:endParaRPr lang="fa-IR" sz="2400" dirty="0" smtClean="0">
              <a:cs typeface="B Nazanin" panose="00000400000000000000" pitchFamily="2" charset="-78"/>
            </a:endParaRPr>
          </a:p>
          <a:p>
            <a:pPr algn="just" rtl="1">
              <a:lnSpc>
                <a:spcPct val="80000"/>
              </a:lnSpc>
              <a:buClr>
                <a:srgbClr val="00B050"/>
              </a:buClr>
              <a:buSzPct val="200000"/>
              <a:buFont typeface="Wingdings" pitchFamily="2" charset="2"/>
              <a:buChar char="§"/>
            </a:pPr>
            <a:r>
              <a:rPr lang="fa-IR" sz="2400" dirty="0" smtClean="0">
                <a:cs typeface="B Nazanin" panose="00000400000000000000" pitchFamily="2" charset="-78"/>
              </a:rPr>
              <a:t>طراحي و ساخت انبار مواد غذايي بايد بر اساس اصول و قوانين مربوطه باشد و انبار مناسب براي ذخيره سازي ماده غذايي باشد</a:t>
            </a:r>
            <a:endParaRPr lang="en-US" sz="2400" dirty="0" smtClean="0">
              <a:cs typeface="B Nazanin" panose="00000400000000000000" pitchFamily="2" charset="-78"/>
            </a:endParaRPr>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6357982"/>
          </a:xfrm>
        </p:spPr>
        <p:txBody>
          <a:bodyPr>
            <a:normAutofit/>
          </a:bodyPr>
          <a:lstStyle/>
          <a:p>
            <a:pPr algn="just" rtl="1">
              <a:buNone/>
            </a:pPr>
            <a:r>
              <a:rPr lang="fa-IR" sz="3200" b="1" dirty="0" smtClean="0">
                <a:cs typeface="B Nazanin" panose="00000400000000000000" pitchFamily="2" charset="-78"/>
              </a:rPr>
              <a:t>احداث انبارها</a:t>
            </a:r>
          </a:p>
          <a:p>
            <a:pPr algn="just" rtl="1">
              <a:buNone/>
            </a:pPr>
            <a:r>
              <a:rPr lang="fa-IR" dirty="0" smtClean="0">
                <a:cs typeface="B Nazanin" panose="00000400000000000000" pitchFamily="2" charset="-78"/>
              </a:rPr>
              <a:t>1.     بايد از سطح زمين هاي اطراف بالاتر باشد .</a:t>
            </a:r>
          </a:p>
          <a:p>
            <a:pPr algn="just" rtl="1">
              <a:buNone/>
            </a:pPr>
            <a:r>
              <a:rPr lang="fa-IR" dirty="0" smtClean="0">
                <a:cs typeface="B Nazanin" panose="00000400000000000000" pitchFamily="2" charset="-78"/>
              </a:rPr>
              <a:t>2.     آبگير و نمناك نباشد .</a:t>
            </a:r>
          </a:p>
          <a:p>
            <a:pPr algn="just" rtl="1">
              <a:buNone/>
            </a:pPr>
            <a:r>
              <a:rPr lang="fa-IR" dirty="0" smtClean="0">
                <a:cs typeface="B Nazanin" panose="00000400000000000000" pitchFamily="2" charset="-78"/>
              </a:rPr>
              <a:t>3.     ديوارها و سقف ها بدون استثناء بايد از مصالح غير قابل اشتعال بكار برده شود .</a:t>
            </a:r>
          </a:p>
          <a:p>
            <a:pPr algn="just" rtl="1">
              <a:buNone/>
            </a:pPr>
            <a:r>
              <a:rPr lang="fa-IR" dirty="0" smtClean="0">
                <a:cs typeface="B Nazanin" panose="00000400000000000000" pitchFamily="2" charset="-78"/>
              </a:rPr>
              <a:t>4.     كف انبارها بايد از بتن مسلح و مقاوم باشد تا در برابر وزن اجسام قابليت تحمل را داشته باشد.</a:t>
            </a:r>
          </a:p>
          <a:p>
            <a:pPr algn="just" rtl="1">
              <a:buNone/>
            </a:pPr>
            <a:r>
              <a:rPr lang="fa-IR" dirty="0" smtClean="0">
                <a:cs typeface="B Nazanin" panose="00000400000000000000" pitchFamily="2" charset="-78"/>
              </a:rPr>
              <a:t>5.     كف انبارها بايد داراي شيب ملايم باشد تا در صورت شسشتو آب در محل هايي از آن جمع نشود .</a:t>
            </a:r>
          </a:p>
          <a:p>
            <a:pPr algn="just" rtl="1">
              <a:buNone/>
            </a:pPr>
            <a:r>
              <a:rPr lang="fa-IR" dirty="0" smtClean="0">
                <a:cs typeface="B Nazanin" panose="00000400000000000000" pitchFamily="2" charset="-78"/>
              </a:rPr>
              <a:t>6.     فاصله بين انبارها بايد به نحوي باشد كه به راحتي ماشين هاي آتش نشاني در حد فاصل بين آنها حركت كند .</a:t>
            </a:r>
          </a:p>
          <a:p>
            <a:pPr algn="just" rtl="1">
              <a:buNone/>
            </a:pPr>
            <a:r>
              <a:rPr lang="fa-IR" dirty="0" smtClean="0">
                <a:cs typeface="B Nazanin" panose="00000400000000000000" pitchFamily="2" charset="-78"/>
              </a:rPr>
              <a:t>7.     درب انبارها بايد از جنس فلز و سطح داخلي آن صاف و بدون شكاف باشد .</a:t>
            </a:r>
          </a:p>
          <a:p>
            <a:pPr algn="just" rtl="1">
              <a:buNone/>
            </a:pPr>
            <a:r>
              <a:rPr lang="fa-IR" dirty="0" smtClean="0">
                <a:cs typeface="B Nazanin" panose="00000400000000000000" pitchFamily="2" charset="-78"/>
              </a:rPr>
              <a:t>8.     پنجره انبارها بايد فلزي و مجهز به حفاظت و تور سيمي باشد .</a:t>
            </a:r>
          </a:p>
          <a:p>
            <a:pPr algn="just" rtl="1">
              <a:buNone/>
            </a:pPr>
            <a:r>
              <a:rPr lang="fa-IR" dirty="0" smtClean="0">
                <a:cs typeface="B Nazanin" panose="00000400000000000000" pitchFamily="2" charset="-78"/>
              </a:rPr>
              <a:t>9.     داخل انبارها بايد به نسبت حجم آن دستگاه تهويه و هواكش داشته باشد.</a:t>
            </a:r>
          </a:p>
          <a:p>
            <a:pPr algn="just" rtl="1">
              <a:buNone/>
            </a:pPr>
            <a:r>
              <a:rPr lang="fa-IR" dirty="0" smtClean="0">
                <a:cs typeface="B Nazanin" panose="00000400000000000000" pitchFamily="2" charset="-78"/>
              </a:rPr>
              <a:t>10.  سيم كشي برق بايد توكار و از داخل ولوله هاي مخصوص انجام گيرد و كليد و پريزها و روشنايي از نوع ضد جرقه باشد .</a:t>
            </a:r>
          </a:p>
          <a:p>
            <a:pPr algn="just" rtl="1">
              <a:buNone/>
            </a:pPr>
            <a:r>
              <a:rPr lang="fa-IR" dirty="0" smtClean="0">
                <a:cs typeface="B Nazanin" panose="00000400000000000000" pitchFamily="2" charset="-78"/>
              </a:rPr>
              <a:t>11.   لامپ هاي روشنايي بايد داراي حفاظ با حباب باشد و از دستگاه هاي حرارتي شعله باز در داخل انبارها نبايد استفاده كرد .</a:t>
            </a:r>
          </a:p>
          <a:p>
            <a:pPr algn="just" rtl="1">
              <a:buNone/>
            </a:pPr>
            <a:endParaRPr lang="fa-IR"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594964"/>
          </a:xfrm>
        </p:spPr>
        <p:txBody>
          <a:bodyPr>
            <a:noAutofit/>
          </a:bodyPr>
          <a:lstStyle/>
          <a:p>
            <a:pPr algn="just" rtl="1">
              <a:buNone/>
            </a:pPr>
            <a:r>
              <a:rPr lang="fa-IR" sz="2400" dirty="0" smtClean="0">
                <a:cs typeface="B Nazanin" panose="00000400000000000000" pitchFamily="2" charset="-78"/>
              </a:rPr>
              <a:t> 12. انبارها بايد مجهز به وسائل و ابزار آتش نشاني باشد .</a:t>
            </a:r>
          </a:p>
          <a:p>
            <a:pPr algn="just" rtl="1">
              <a:buNone/>
            </a:pPr>
            <a:r>
              <a:rPr lang="fa-IR" sz="2400" dirty="0" smtClean="0">
                <a:cs typeface="B Nazanin" panose="00000400000000000000" pitchFamily="2" charset="-78"/>
              </a:rPr>
              <a:t>13.    فواصل بين هر رديف از اجناس در انبارهايي كه عرض آنها بيش از 20 متر است در نظر گرفته شود .</a:t>
            </a:r>
          </a:p>
          <a:p>
            <a:pPr algn="just" rtl="1">
              <a:buNone/>
            </a:pPr>
            <a:r>
              <a:rPr lang="fa-IR" sz="2400" dirty="0" smtClean="0">
                <a:cs typeface="B Nazanin" panose="00000400000000000000" pitchFamily="2" charset="-78"/>
              </a:rPr>
              <a:t>14.  در صورت تردد وسائط نقليه در داخل انبار اگزوز آن مجهز به فيلتر جرقه گير باشد </a:t>
            </a:r>
          </a:p>
          <a:p>
            <a:pPr algn="just" rtl="1">
              <a:buNone/>
            </a:pPr>
            <a:r>
              <a:rPr lang="fa-IR" sz="2400" dirty="0" smtClean="0">
                <a:cs typeface="B Nazanin" panose="00000400000000000000" pitchFamily="2" charset="-78"/>
              </a:rPr>
              <a:t>15.   فاصله كالاها ازديوار جانبي حداقل 60 سانتي متر باشد .</a:t>
            </a:r>
          </a:p>
          <a:p>
            <a:pPr algn="just" rtl="1">
              <a:buNone/>
            </a:pPr>
            <a:r>
              <a:rPr lang="fa-IR" sz="2400" dirty="0" smtClean="0">
                <a:cs typeface="B Nazanin" panose="00000400000000000000" pitchFamily="2" charset="-78"/>
              </a:rPr>
              <a:t>16.    فاصله بين رديف هاي كالا بايد حداقل 2 متر و ارتفاع آن نبايد بيش از 5/4 متر باشد .</a:t>
            </a:r>
          </a:p>
          <a:p>
            <a:pPr algn="just" rtl="1">
              <a:buNone/>
            </a:pPr>
            <a:r>
              <a:rPr lang="fa-IR" sz="2400" dirty="0" smtClean="0">
                <a:cs typeface="B Nazanin" panose="00000400000000000000" pitchFamily="2" charset="-78"/>
              </a:rPr>
              <a:t>17.  ارتفاع سقف كالا تا نزديك ترين روشنايي نبايد كمتر از يك متر باشد .</a:t>
            </a:r>
          </a:p>
          <a:p>
            <a:pPr algn="just" rtl="1">
              <a:buNone/>
            </a:pPr>
            <a:r>
              <a:rPr lang="fa-IR" sz="2400" dirty="0" smtClean="0">
                <a:cs typeface="B Nazanin" panose="00000400000000000000" pitchFamily="2" charset="-78"/>
              </a:rPr>
              <a:t>18. استعمال دخانيات اكيداً ممنوع مي باشد.</a:t>
            </a:r>
          </a:p>
          <a:p>
            <a:pPr algn="just" rtl="1">
              <a:buNone/>
            </a:pPr>
            <a:r>
              <a:rPr lang="fa-IR" sz="2400" dirty="0" smtClean="0">
                <a:cs typeface="B Nazanin" panose="00000400000000000000" pitchFamily="2" charset="-78"/>
              </a:rPr>
              <a:t>19. مواد ضايع بايد از انبار تخليه شد .</a:t>
            </a:r>
          </a:p>
          <a:p>
            <a:pPr algn="just" rtl="1">
              <a:buNone/>
            </a:pPr>
            <a:r>
              <a:rPr lang="fa-IR" sz="2400" dirty="0" smtClean="0">
                <a:cs typeface="B Nazanin" panose="00000400000000000000" pitchFamily="2" charset="-78"/>
              </a:rPr>
              <a:t>20.     آبدرخانه يا محل استراحت در داخل انبار نباشد .</a:t>
            </a:r>
          </a:p>
          <a:p>
            <a:pPr algn="just" rtl="1">
              <a:buNone/>
            </a:pPr>
            <a:r>
              <a:rPr lang="fa-IR" sz="2400" dirty="0" smtClean="0">
                <a:cs typeface="B Nazanin" panose="00000400000000000000" pitchFamily="2" charset="-78"/>
              </a:rPr>
              <a:t>21.   هر جنسي جداگانه انبار شود .</a:t>
            </a:r>
          </a:p>
          <a:p>
            <a:endParaRPr lang="fa-IR" sz="24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8229600" cy="4525963"/>
          </a:xfrm>
        </p:spPr>
        <p:txBody>
          <a:bodyPr>
            <a:normAutofit/>
          </a:bodyPr>
          <a:lstStyle/>
          <a:p>
            <a:pPr algn="just" rtl="1">
              <a:buNone/>
            </a:pPr>
            <a:r>
              <a:rPr lang="fa-IR" sz="2000" b="1" dirty="0" smtClean="0">
                <a:cs typeface="B Nazanin" panose="00000400000000000000" pitchFamily="2" charset="-78"/>
              </a:rPr>
              <a:t>3. </a:t>
            </a:r>
            <a:r>
              <a:rPr lang="fa-IR" sz="2000" dirty="0" smtClean="0">
                <a:cs typeface="B Nazanin" panose="00000400000000000000" pitchFamily="2" charset="-78"/>
              </a:rPr>
              <a:t>کف انبار</a:t>
            </a:r>
          </a:p>
          <a:p>
            <a:pPr algn="just" rtl="1">
              <a:buNone/>
            </a:pPr>
            <a:r>
              <a:rPr lang="fa-IR" sz="2000" dirty="0" smtClean="0">
                <a:cs typeface="B Nazanin" panose="00000400000000000000" pitchFamily="2" charset="-78"/>
              </a:rPr>
              <a:t>کف انبار باید نسبت به مایعات غیر قابل نفوذ و دارای سطحی صاق و غیرلغزنده باشد و فاقد هرگونه ترک و شکاف باشد و به راحتی تمیز شود.مقاومت کف انبار نیز در رابطه با نوع کالا و تجهیزات حمل و نقلی که مورد استفاده قرار می گیرند تعیین می شود.</a:t>
            </a:r>
          </a:p>
          <a:p>
            <a:pPr algn="just" rtl="1">
              <a:buNone/>
            </a:pPr>
            <a:r>
              <a:rPr lang="fa-IR" sz="2000" dirty="0" smtClean="0">
                <a:cs typeface="B Nazanin" panose="00000400000000000000" pitchFamily="2" charset="-78"/>
              </a:rPr>
              <a:t> </a:t>
            </a:r>
          </a:p>
          <a:p>
            <a:pPr algn="just" rtl="1">
              <a:buNone/>
            </a:pPr>
            <a:r>
              <a:rPr lang="fa-IR" sz="2000" b="1" dirty="0" smtClean="0">
                <a:cs typeface="B Nazanin" panose="00000400000000000000" pitchFamily="2" charset="-78"/>
              </a:rPr>
              <a:t>4. </a:t>
            </a:r>
            <a:r>
              <a:rPr lang="fa-IR" sz="2000" dirty="0" smtClean="0">
                <a:cs typeface="B Nazanin" panose="00000400000000000000" pitchFamily="2" charset="-78"/>
              </a:rPr>
              <a:t>سقف انبار</a:t>
            </a:r>
          </a:p>
          <a:p>
            <a:pPr algn="just" rtl="1">
              <a:buNone/>
            </a:pPr>
            <a:r>
              <a:rPr lang="fa-IR" sz="2000" dirty="0" smtClean="0">
                <a:cs typeface="B Nazanin" panose="00000400000000000000" pitchFamily="2" charset="-78"/>
              </a:rPr>
              <a:t>سقف انبار باید به گونه ای باشد که از ورود آب باران به درون انبار جلوگیری کرده و درعین حال در هنگاه آتش سوزی دود و گرمای حاصله را خارج کند.</a:t>
            </a:r>
          </a:p>
          <a:p>
            <a:endParaRPr lang="fa-IR" sz="2000"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683568" y="4077072"/>
            <a:ext cx="2733675" cy="1676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052736"/>
            <a:ext cx="6591985" cy="3777622"/>
          </a:xfrm>
        </p:spPr>
        <p:txBody>
          <a:bodyPr>
            <a:normAutofit/>
          </a:bodyPr>
          <a:lstStyle/>
          <a:p>
            <a:pPr algn="ctr" rtl="1">
              <a:buNone/>
            </a:pPr>
            <a:r>
              <a:rPr lang="fa-IR" sz="5400" b="1" dirty="0" smtClean="0">
                <a:solidFill>
                  <a:srgbClr val="002060"/>
                </a:solidFill>
                <a:cs typeface="B Nazanin" panose="00000400000000000000" pitchFamily="2" charset="-78"/>
              </a:rPr>
              <a:t>شرايط نگهداري چند نمونه مواد غذايي در انبار </a:t>
            </a:r>
            <a:endParaRPr lang="en-US" sz="5400" b="1" dirty="0">
              <a:solidFill>
                <a:srgbClr val="00206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347864" y="3212976"/>
            <a:ext cx="3384376" cy="22727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20688"/>
            <a:ext cx="6589199" cy="1280890"/>
          </a:xfrm>
        </p:spPr>
        <p:txBody>
          <a:bodyPr/>
          <a:lstStyle/>
          <a:p>
            <a:pPr algn="ctr"/>
            <a:r>
              <a:rPr lang="fa-IR" b="1" dirty="0" smtClean="0">
                <a:solidFill>
                  <a:schemeClr val="hlink"/>
                </a:solidFill>
                <a:cs typeface="B Nazanin" panose="00000400000000000000" pitchFamily="2" charset="-78"/>
              </a:rPr>
              <a:t>نگهداري غذاي كنسرو شده</a:t>
            </a:r>
            <a:r>
              <a:rPr lang="fa-IR" b="1" dirty="0" smtClean="0">
                <a:cs typeface="B Nazanin" panose="00000400000000000000" pitchFamily="2" charset="-78"/>
              </a:rPr>
              <a:t> :</a:t>
            </a:r>
            <a:endParaRPr lang="en-US" b="1" dirty="0">
              <a:cs typeface="B Nazanin" panose="00000400000000000000" pitchFamily="2" charset="-78"/>
            </a:endParaRPr>
          </a:p>
        </p:txBody>
      </p:sp>
      <p:sp>
        <p:nvSpPr>
          <p:cNvPr id="3" name="Content Placeholder 2"/>
          <p:cNvSpPr>
            <a:spLocks noGrp="1"/>
          </p:cNvSpPr>
          <p:nvPr>
            <p:ph idx="1"/>
          </p:nvPr>
        </p:nvSpPr>
        <p:spPr>
          <a:xfrm>
            <a:off x="467544" y="908720"/>
            <a:ext cx="8229600" cy="3968139"/>
          </a:xfrm>
        </p:spPr>
        <p:txBody>
          <a:bodyPr>
            <a:normAutofit/>
          </a:bodyPr>
          <a:lstStyle/>
          <a:p>
            <a:pPr algn="just" rtl="1">
              <a:lnSpc>
                <a:spcPct val="150000"/>
              </a:lnSpc>
              <a:buNone/>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اين انبار بايد عاري از </a:t>
            </a:r>
            <a:r>
              <a:rPr lang="fa-IR" sz="2400" dirty="0" smtClean="0">
                <a:cs typeface="B Nazanin" panose="00000400000000000000" pitchFamily="2" charset="-78"/>
              </a:rPr>
              <a:t>رطوبت بوده </a:t>
            </a:r>
            <a:r>
              <a:rPr lang="fa-IR" sz="2400" dirty="0">
                <a:cs typeface="B Nazanin" panose="00000400000000000000" pitchFamily="2" charset="-78"/>
              </a:rPr>
              <a:t>و دماي آن خيلي </a:t>
            </a:r>
            <a:r>
              <a:rPr lang="fa-IR" sz="2400" dirty="0" smtClean="0">
                <a:cs typeface="B Nazanin" panose="00000400000000000000" pitchFamily="2" charset="-78"/>
              </a:rPr>
              <a:t>بالا نباشد رطوبت </a:t>
            </a:r>
            <a:r>
              <a:rPr lang="fa-IR" sz="2400" dirty="0">
                <a:cs typeface="B Nazanin" panose="00000400000000000000" pitchFamily="2" charset="-78"/>
              </a:rPr>
              <a:t>باعث زنگ زدگي و ايجاد منفذ در قوطي شده و نهايتاً باعث فساد محتويات آن مي گردد </a:t>
            </a:r>
            <a:r>
              <a:rPr lang="fa-IR" sz="2400" dirty="0" smtClean="0">
                <a:cs typeface="B Nazanin" panose="00000400000000000000" pitchFamily="2" charset="-78"/>
              </a:rPr>
              <a:t>.</a:t>
            </a:r>
          </a:p>
          <a:p>
            <a:pPr marL="0" indent="0" algn="just" rtl="1">
              <a:lnSpc>
                <a:spcPct val="150000"/>
              </a:lnSpc>
              <a:buNone/>
            </a:pPr>
            <a:r>
              <a:rPr lang="fa-IR" sz="2400" dirty="0" smtClean="0">
                <a:cs typeface="B Nazanin" panose="00000400000000000000" pitchFamily="2" charset="-78"/>
              </a:rPr>
              <a:t> </a:t>
            </a:r>
            <a:r>
              <a:rPr lang="fa-IR" sz="2400" dirty="0">
                <a:cs typeface="B Nazanin" panose="00000400000000000000" pitchFamily="2" charset="-78"/>
              </a:rPr>
              <a:t>علاوه به قوطي </a:t>
            </a:r>
            <a:r>
              <a:rPr lang="fa-IR" sz="2400" dirty="0" smtClean="0">
                <a:cs typeface="B Nazanin" panose="00000400000000000000" pitchFamily="2" charset="-78"/>
              </a:rPr>
              <a:t>فلزی گاهي </a:t>
            </a:r>
            <a:r>
              <a:rPr lang="fa-IR" sz="2400" dirty="0">
                <a:cs typeface="B Nazanin" panose="00000400000000000000" pitchFamily="2" charset="-78"/>
              </a:rPr>
              <a:t>از ظروف شيشه </a:t>
            </a:r>
            <a:r>
              <a:rPr lang="fa-IR" sz="2400" dirty="0" smtClean="0">
                <a:cs typeface="B Nazanin" panose="00000400000000000000" pitchFamily="2" charset="-78"/>
              </a:rPr>
              <a:t>اي، </a:t>
            </a:r>
            <a:r>
              <a:rPr lang="fa-IR" sz="2400" dirty="0">
                <a:cs typeface="B Nazanin" panose="00000400000000000000" pitchFamily="2" charset="-78"/>
              </a:rPr>
              <a:t>پلاستيكي و آلومينيومي استفاده مي شود به همين دليل بسته بندي آنها بايد متناسب باشد تا در زمان حمل و </a:t>
            </a:r>
            <a:r>
              <a:rPr lang="fa-IR" sz="2400" dirty="0" smtClean="0">
                <a:cs typeface="B Nazanin" panose="00000400000000000000" pitchFamily="2" charset="-78"/>
              </a:rPr>
              <a:t>نقل، </a:t>
            </a:r>
            <a:r>
              <a:rPr lang="fa-IR" sz="2400" dirty="0">
                <a:cs typeface="B Nazanin" panose="00000400000000000000" pitchFamily="2" charset="-78"/>
              </a:rPr>
              <a:t>چيدن و </a:t>
            </a:r>
            <a:r>
              <a:rPr lang="fa-IR" sz="2400" dirty="0" smtClean="0">
                <a:cs typeface="B Nazanin" panose="00000400000000000000" pitchFamily="2" charset="-78"/>
              </a:rPr>
              <a:t>جابجايي </a:t>
            </a:r>
            <a:r>
              <a:rPr lang="fa-IR" sz="2400" dirty="0">
                <a:cs typeface="B Nazanin" panose="00000400000000000000" pitchFamily="2" charset="-78"/>
              </a:rPr>
              <a:t>كارتن ها دچار آسيب نشوند . </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83568" y="4067234"/>
            <a:ext cx="2828925" cy="16192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11"/>
          <p:cNvSpPr>
            <a:spLocks noGrp="1" noChangeArrowheads="1"/>
          </p:cNvSpPr>
          <p:nvPr>
            <p:ph type="title"/>
          </p:nvPr>
        </p:nvSpPr>
        <p:spPr>
          <a:xfrm>
            <a:off x="1115616" y="332656"/>
            <a:ext cx="7418784" cy="716658"/>
          </a:xfrm>
        </p:spPr>
        <p:txBody>
          <a:bodyPr>
            <a:normAutofit/>
          </a:bodyPr>
          <a:lstStyle/>
          <a:p>
            <a:pPr algn="ctr" fontAlgn="auto">
              <a:spcAft>
                <a:spcPts val="0"/>
              </a:spcAft>
              <a:defRPr/>
            </a:pPr>
            <a:r>
              <a:rPr lang="fa-IR" b="1" dirty="0" smtClean="0">
                <a:solidFill>
                  <a:srgbClr val="FF0000"/>
                </a:solidFill>
                <a:cs typeface="B Nazanin" panose="00000400000000000000" pitchFamily="2" charset="-78"/>
              </a:rPr>
              <a:t>نگهداری و ذخيره </a:t>
            </a:r>
            <a:r>
              <a:rPr lang="fa-IR" b="1" dirty="0">
                <a:solidFill>
                  <a:srgbClr val="FF0000"/>
                </a:solidFill>
                <a:cs typeface="B Nazanin" panose="00000400000000000000" pitchFamily="2" charset="-78"/>
              </a:rPr>
              <a:t>سازي مواد </a:t>
            </a:r>
            <a:r>
              <a:rPr lang="fa-IR" b="1" dirty="0" smtClean="0">
                <a:solidFill>
                  <a:srgbClr val="FF0000"/>
                </a:solidFill>
                <a:cs typeface="B Nazanin" panose="00000400000000000000" pitchFamily="2" charset="-78"/>
              </a:rPr>
              <a:t>غذايي در انبار</a:t>
            </a:r>
            <a:endParaRPr lang="en-US" b="1" dirty="0">
              <a:solidFill>
                <a:srgbClr val="FF0000"/>
              </a:solidFill>
              <a:cs typeface="B Nazanin" panose="00000400000000000000" pitchFamily="2" charset="-78"/>
            </a:endParaRPr>
          </a:p>
        </p:txBody>
      </p:sp>
      <p:sp>
        <p:nvSpPr>
          <p:cNvPr id="10242" name="Rectangle 12"/>
          <p:cNvSpPr>
            <a:spLocks noGrp="1" noChangeArrowheads="1"/>
          </p:cNvSpPr>
          <p:nvPr>
            <p:ph idx="1"/>
          </p:nvPr>
        </p:nvSpPr>
        <p:spPr>
          <a:xfrm>
            <a:off x="899592" y="1600200"/>
            <a:ext cx="7887250" cy="4525963"/>
          </a:xfrm>
        </p:spPr>
        <p:txBody>
          <a:bodyPr>
            <a:normAutofit/>
          </a:bodyPr>
          <a:lstStyle/>
          <a:p>
            <a:pPr algn="just" rtl="1">
              <a:lnSpc>
                <a:spcPct val="90000"/>
              </a:lnSpc>
              <a:buClr>
                <a:srgbClr val="FF0000"/>
              </a:buClr>
              <a:buSzPct val="150000"/>
            </a:pPr>
            <a:r>
              <a:rPr lang="fa-IR" sz="2400" dirty="0" smtClean="0">
                <a:cs typeface="B Nazanin" panose="00000400000000000000" pitchFamily="2" charset="-78"/>
              </a:rPr>
              <a:t>نگهداري مواد غذايي از زمانهاي قديم تا به امروز داراي چنان اهميتي بوده كه بشر همواره به دنبال مناسب ترين و عملي ترين راه نگهداري طولانی مدت مواد غذايي بوده است. بطوريكه امروزه سبكهاي جديد و پيشرفته ذخيره سازي و نگهداري مواد غذايي بوجود آمده است</a:t>
            </a:r>
          </a:p>
          <a:p>
            <a:pPr algn="just" rtl="1">
              <a:lnSpc>
                <a:spcPct val="90000"/>
              </a:lnSpc>
              <a:buClr>
                <a:srgbClr val="FF0000"/>
              </a:buClr>
              <a:buSzPct val="150000"/>
            </a:pPr>
            <a:endParaRPr lang="fa-IR" sz="2400" dirty="0" smtClean="0">
              <a:cs typeface="B Nazanin" panose="00000400000000000000" pitchFamily="2" charset="-78"/>
            </a:endParaRPr>
          </a:p>
          <a:p>
            <a:pPr algn="just" rtl="1">
              <a:lnSpc>
                <a:spcPct val="90000"/>
              </a:lnSpc>
              <a:buClr>
                <a:srgbClr val="FF0000"/>
              </a:buClr>
              <a:buSzPct val="150000"/>
            </a:pPr>
            <a:r>
              <a:rPr lang="fa-IR" sz="2400" dirty="0" smtClean="0">
                <a:cs typeface="B Nazanin" panose="00000400000000000000" pitchFamily="2" charset="-78"/>
              </a:rPr>
              <a:t>بطور كلي مواد غذايي مختلف در سه نوع انبار قابل ذخيره سازي است:</a:t>
            </a:r>
          </a:p>
          <a:p>
            <a:pPr algn="just" rtl="1">
              <a:lnSpc>
                <a:spcPct val="90000"/>
              </a:lnSpc>
              <a:buClr>
                <a:srgbClr val="FF0000"/>
              </a:buClr>
              <a:buSzPct val="150000"/>
            </a:pPr>
            <a:endParaRPr lang="fa-IR" sz="2400" dirty="0" smtClean="0">
              <a:cs typeface="B Nazanin" panose="00000400000000000000" pitchFamily="2" charset="-78"/>
            </a:endParaRPr>
          </a:p>
          <a:p>
            <a:pPr algn="just" rtl="1">
              <a:lnSpc>
                <a:spcPct val="90000"/>
              </a:lnSpc>
              <a:buClr>
                <a:srgbClr val="FF0000"/>
              </a:buClr>
              <a:buSzPct val="150000"/>
              <a:buFont typeface="Wingdings" pitchFamily="2" charset="2"/>
              <a:buChar char="ü"/>
            </a:pPr>
            <a:r>
              <a:rPr lang="fa-IR" sz="2400" dirty="0" smtClean="0">
                <a:cs typeface="B Nazanin" panose="00000400000000000000" pitchFamily="2" charset="-78"/>
              </a:rPr>
              <a:t>انبارهاي عمومي ذخيره سازي مواد غذايي</a:t>
            </a:r>
          </a:p>
          <a:p>
            <a:pPr algn="just" rtl="1">
              <a:lnSpc>
                <a:spcPct val="90000"/>
              </a:lnSpc>
              <a:buClr>
                <a:srgbClr val="FF0000"/>
              </a:buClr>
              <a:buSzPct val="150000"/>
              <a:buFont typeface="Wingdings" pitchFamily="2" charset="2"/>
              <a:buChar char="ü"/>
            </a:pPr>
            <a:r>
              <a:rPr lang="fa-IR" sz="2400" dirty="0" smtClean="0">
                <a:cs typeface="B Nazanin" panose="00000400000000000000" pitchFamily="2" charset="-78"/>
              </a:rPr>
              <a:t>انبارهاي مجهز و سيلوها</a:t>
            </a:r>
          </a:p>
          <a:p>
            <a:pPr algn="just" rtl="1">
              <a:lnSpc>
                <a:spcPct val="90000"/>
              </a:lnSpc>
              <a:buClr>
                <a:srgbClr val="FF0000"/>
              </a:buClr>
              <a:buSzPct val="150000"/>
              <a:buFont typeface="Wingdings" pitchFamily="2" charset="2"/>
              <a:buChar char="ü"/>
            </a:pPr>
            <a:r>
              <a:rPr lang="fa-IR" sz="2400" dirty="0" smtClean="0">
                <a:cs typeface="B Nazanin" panose="00000400000000000000" pitchFamily="2" charset="-78"/>
              </a:rPr>
              <a:t>سردخانه ها</a:t>
            </a:r>
            <a:endParaRPr lang="en-US" sz="2400" dirty="0" smtClean="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467544" y="4509120"/>
            <a:ext cx="2590800" cy="1762125"/>
          </a:xfrm>
          <a:prstGeom prst="rect">
            <a:avLst/>
          </a:prstGeom>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Nazanin" panose="00000400000000000000" pitchFamily="2" charset="-78"/>
              </a:rPr>
              <a:t>نگهداري روغن جامد ومايع</a:t>
            </a:r>
            <a:r>
              <a:rPr lang="fa-IR" b="1" dirty="0" smtClean="0">
                <a:cs typeface="B Nazanin" panose="00000400000000000000" pitchFamily="2" charset="-78"/>
              </a:rPr>
              <a:t>  :</a:t>
            </a:r>
            <a:endParaRPr lang="en-US" b="1" dirty="0">
              <a:cs typeface="B Nazanin" panose="00000400000000000000" pitchFamily="2" charset="-78"/>
            </a:endParaRPr>
          </a:p>
        </p:txBody>
      </p:sp>
      <p:sp>
        <p:nvSpPr>
          <p:cNvPr id="3" name="Content Placeholder 2"/>
          <p:cNvSpPr>
            <a:spLocks noGrp="1"/>
          </p:cNvSpPr>
          <p:nvPr>
            <p:ph idx="1"/>
          </p:nvPr>
        </p:nvSpPr>
        <p:spPr>
          <a:xfrm>
            <a:off x="539552" y="908720"/>
            <a:ext cx="8176161" cy="3777622"/>
          </a:xfrm>
        </p:spPr>
        <p:txBody>
          <a:bodyPr>
            <a:normAutofit/>
          </a:bodyPr>
          <a:lstStyle/>
          <a:p>
            <a:pPr algn="just" rtl="1">
              <a:lnSpc>
                <a:spcPct val="150000"/>
              </a:lnSpc>
              <a:buNone/>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به دليل غير اشباع بودن اسيد هاي چرب در روغن </a:t>
            </a:r>
            <a:r>
              <a:rPr lang="fa-IR" sz="2400" dirty="0" smtClean="0">
                <a:cs typeface="B Nazanin" panose="00000400000000000000" pitchFamily="2" charset="-78"/>
              </a:rPr>
              <a:t>های </a:t>
            </a:r>
            <a:r>
              <a:rPr lang="fa-IR" sz="2400" dirty="0">
                <a:cs typeface="B Nazanin" panose="00000400000000000000" pitchFamily="2" charset="-78"/>
              </a:rPr>
              <a:t>مايع ميل تركيبي با اكسيژن در روغن مايع زيادتر از روغن </a:t>
            </a:r>
            <a:r>
              <a:rPr lang="fa-IR" sz="2400" dirty="0" smtClean="0">
                <a:cs typeface="B Nazanin" panose="00000400000000000000" pitchFamily="2" charset="-78"/>
              </a:rPr>
              <a:t>جامد</a:t>
            </a:r>
            <a:r>
              <a:rPr lang="en-US" sz="2400" dirty="0" smtClean="0">
                <a:cs typeface="B Nazanin" panose="00000400000000000000" pitchFamily="2" charset="-78"/>
              </a:rPr>
              <a:t> </a:t>
            </a:r>
            <a:r>
              <a:rPr lang="fa-IR" sz="2400" dirty="0" smtClean="0">
                <a:cs typeface="B Nazanin" panose="00000400000000000000" pitchFamily="2" charset="-78"/>
              </a:rPr>
              <a:t>بیشتر بوده </a:t>
            </a:r>
            <a:r>
              <a:rPr lang="fa-IR" sz="2400" dirty="0">
                <a:cs typeface="B Nazanin" panose="00000400000000000000" pitchFamily="2" charset="-78"/>
              </a:rPr>
              <a:t>و </a:t>
            </a:r>
            <a:r>
              <a:rPr lang="fa-IR" sz="2400" dirty="0" smtClean="0">
                <a:cs typeface="B Nazanin" panose="00000400000000000000" pitchFamily="2" charset="-78"/>
              </a:rPr>
              <a:t>طمعشان زودتر </a:t>
            </a:r>
            <a:r>
              <a:rPr lang="fa-IR" sz="2400" dirty="0">
                <a:cs typeface="B Nazanin" panose="00000400000000000000" pitchFamily="2" charset="-78"/>
              </a:rPr>
              <a:t>تند مي شود . بنابراين روغن ها </a:t>
            </a:r>
            <a:r>
              <a:rPr lang="fa-IR" sz="2400" dirty="0" smtClean="0">
                <a:cs typeface="B Nazanin" panose="00000400000000000000" pitchFamily="2" charset="-78"/>
              </a:rPr>
              <a:t>باید </a:t>
            </a:r>
            <a:r>
              <a:rPr lang="fa-IR" sz="2400" dirty="0">
                <a:cs typeface="B Nazanin" panose="00000400000000000000" pitchFamily="2" charset="-78"/>
              </a:rPr>
              <a:t>در محلي خشك و خنك نگهداري </a:t>
            </a:r>
            <a:r>
              <a:rPr lang="fa-IR" sz="2400" dirty="0" smtClean="0">
                <a:cs typeface="B Nazanin" panose="00000400000000000000" pitchFamily="2" charset="-78"/>
              </a:rPr>
              <a:t>شود </a:t>
            </a:r>
            <a:r>
              <a:rPr lang="fa-IR" sz="2400" dirty="0">
                <a:cs typeface="B Nazanin" panose="00000400000000000000" pitchFamily="2" charset="-78"/>
              </a:rPr>
              <a:t>. </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27584" y="3800517"/>
            <a:ext cx="2581275" cy="17716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Nazanin" panose="00000400000000000000" pitchFamily="2" charset="-78"/>
              </a:rPr>
              <a:t>نگهداري غلات و حبوبات</a:t>
            </a:r>
            <a:r>
              <a:rPr lang="fa-IR" b="1" dirty="0" smtClean="0">
                <a:cs typeface="B Nazanin" panose="00000400000000000000" pitchFamily="2" charset="-78"/>
              </a:rPr>
              <a:t>  :</a:t>
            </a:r>
            <a:endParaRPr lang="en-US" b="1" dirty="0">
              <a:cs typeface="B Nazanin" panose="00000400000000000000" pitchFamily="2" charset="-78"/>
            </a:endParaRPr>
          </a:p>
        </p:txBody>
      </p:sp>
      <p:sp>
        <p:nvSpPr>
          <p:cNvPr id="3" name="Content Placeholder 2"/>
          <p:cNvSpPr>
            <a:spLocks noGrp="1"/>
          </p:cNvSpPr>
          <p:nvPr>
            <p:ph idx="1"/>
          </p:nvPr>
        </p:nvSpPr>
        <p:spPr>
          <a:xfrm>
            <a:off x="755576" y="836712"/>
            <a:ext cx="8229600" cy="4525963"/>
          </a:xfrm>
        </p:spPr>
        <p:txBody>
          <a:bodyPr>
            <a:normAutofit/>
          </a:bodyPr>
          <a:lstStyle/>
          <a:p>
            <a:pPr algn="just" rtl="1">
              <a:lnSpc>
                <a:spcPct val="150000"/>
              </a:lnSpc>
              <a:buNone/>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چون غلات تنفس مي كند ، رطوبت </a:t>
            </a:r>
            <a:r>
              <a:rPr lang="en-US" sz="2400" dirty="0">
                <a:cs typeface="B Nazanin" panose="00000400000000000000" pitchFamily="2" charset="-78"/>
              </a:rPr>
              <a:t>co</a:t>
            </a:r>
            <a:r>
              <a:rPr lang="en-US" sz="2400" baseline="-25000" dirty="0">
                <a:cs typeface="B Nazanin" panose="00000400000000000000" pitchFamily="2" charset="-78"/>
              </a:rPr>
              <a:t>2</a:t>
            </a:r>
            <a:r>
              <a:rPr lang="fa-IR" sz="2400" baseline="-25000" dirty="0">
                <a:cs typeface="B Nazanin" panose="00000400000000000000" pitchFamily="2" charset="-78"/>
              </a:rPr>
              <a:t> </a:t>
            </a:r>
            <a:r>
              <a:rPr lang="fa-IR" sz="2400" dirty="0">
                <a:cs typeface="B Nazanin" panose="00000400000000000000" pitchFamily="2" charset="-78"/>
              </a:rPr>
              <a:t>و حرارت توليد مي كنند . تهويه كردن انبار براي خروج حرارت و رطوبت بسيار ضروري </a:t>
            </a:r>
            <a:r>
              <a:rPr lang="fa-IR" sz="2400" dirty="0" smtClean="0">
                <a:cs typeface="B Nazanin" panose="00000400000000000000" pitchFamily="2" charset="-78"/>
              </a:rPr>
              <a:t>است، زيرا </a:t>
            </a:r>
            <a:r>
              <a:rPr lang="fa-IR" sz="2400" dirty="0">
                <a:cs typeface="B Nazanin" panose="00000400000000000000" pitchFamily="2" charset="-78"/>
              </a:rPr>
              <a:t>با افزايش حرارت انبار تنفس شدت پيدا مي كند رطوبت توليد شده ورطوبت و حرارت هر دو </a:t>
            </a:r>
            <a:r>
              <a:rPr lang="fa-IR" sz="2400" dirty="0" smtClean="0">
                <a:cs typeface="B Nazanin" panose="00000400000000000000" pitchFamily="2" charset="-78"/>
              </a:rPr>
              <a:t>موجب </a:t>
            </a:r>
            <a:r>
              <a:rPr lang="fa-IR" sz="2400" dirty="0">
                <a:cs typeface="B Nazanin" panose="00000400000000000000" pitchFamily="2" charset="-78"/>
              </a:rPr>
              <a:t>كپك زدگي و رشد آفات مي </a:t>
            </a:r>
            <a:r>
              <a:rPr lang="fa-IR" sz="2400" dirty="0" smtClean="0">
                <a:cs typeface="B Nazanin" panose="00000400000000000000" pitchFamily="2" charset="-78"/>
              </a:rPr>
              <a:t>گردند </a:t>
            </a:r>
            <a:r>
              <a:rPr lang="fa-IR" sz="2400" dirty="0">
                <a:cs typeface="B Nazanin" panose="00000400000000000000" pitchFamily="2" charset="-78"/>
              </a:rPr>
              <a:t>. كيسه ها </a:t>
            </a:r>
            <a:r>
              <a:rPr lang="fa-IR" sz="2400" dirty="0" smtClean="0">
                <a:cs typeface="B Nazanin" panose="00000400000000000000" pitchFamily="2" charset="-78"/>
              </a:rPr>
              <a:t>را بايد </a:t>
            </a:r>
            <a:r>
              <a:rPr lang="fa-IR" sz="2400" dirty="0">
                <a:cs typeface="B Nazanin" panose="00000400000000000000" pitchFamily="2" charset="-78"/>
              </a:rPr>
              <a:t>طوري چيد كه هم از ريزش آن جلوگيري نمود </a:t>
            </a:r>
            <a:r>
              <a:rPr lang="fa-IR" sz="2400" dirty="0" smtClean="0">
                <a:cs typeface="B Nazanin" panose="00000400000000000000" pitchFamily="2" charset="-78"/>
              </a:rPr>
              <a:t> </a:t>
            </a:r>
            <a:r>
              <a:rPr lang="fa-IR" sz="2400" dirty="0">
                <a:cs typeface="B Nazanin" panose="00000400000000000000" pitchFamily="2" charset="-78"/>
              </a:rPr>
              <a:t>و هم هوا از لابلاي آن عبور نمايد .</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55576" y="4005064"/>
            <a:ext cx="2676525" cy="17049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fa-IR" b="1" dirty="0" smtClean="0">
                <a:solidFill>
                  <a:schemeClr val="hlink"/>
                </a:solidFill>
                <a:cs typeface="B Mitra" pitchFamily="2" charset="-78"/>
              </a:rPr>
              <a:t>نگهداري نان</a:t>
            </a:r>
            <a:endParaRPr lang="en-US" b="1" dirty="0"/>
          </a:p>
        </p:txBody>
      </p:sp>
      <p:sp>
        <p:nvSpPr>
          <p:cNvPr id="3" name="Content Placeholder 2"/>
          <p:cNvSpPr>
            <a:spLocks noGrp="1"/>
          </p:cNvSpPr>
          <p:nvPr>
            <p:ph idx="1"/>
          </p:nvPr>
        </p:nvSpPr>
        <p:spPr>
          <a:xfrm>
            <a:off x="755576" y="188640"/>
            <a:ext cx="8229600" cy="4525963"/>
          </a:xfrm>
        </p:spPr>
        <p:txBody>
          <a:bodyPr>
            <a:noAutofit/>
          </a:bodyPr>
          <a:lstStyle/>
          <a:p>
            <a:pPr algn="just" rtl="1">
              <a:lnSpc>
                <a:spcPct val="150000"/>
              </a:lnSpc>
              <a:buNone/>
            </a:pPr>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ناني كه از تنور بيرون مي آيد . استريل است . ولي بعد از سرد شدن به اسپور كپك هاي موجود در محيط آلوده مي شود </a:t>
            </a:r>
            <a:r>
              <a:rPr lang="fa-IR" dirty="0" smtClean="0">
                <a:cs typeface="B Nazanin" panose="00000400000000000000" pitchFamily="2" charset="-78"/>
              </a:rPr>
              <a:t> و اگر </a:t>
            </a:r>
            <a:r>
              <a:rPr lang="fa-IR" dirty="0">
                <a:cs typeface="B Nazanin" panose="00000400000000000000" pitchFamily="2" charset="-78"/>
              </a:rPr>
              <a:t>در نگهداري آن دقت نشود به سرعت كپك خواهد زد . براي جلوگيري از كپك زدن وبياتي زود رس بايد در خنك كردن ، حمل و نقل و نگهداري آن دقت كرد . نان بعد از خروج از تنور بايد </a:t>
            </a:r>
            <a:r>
              <a:rPr lang="fa-IR" dirty="0" smtClean="0">
                <a:cs typeface="B Nazanin" panose="00000400000000000000" pitchFamily="2" charset="-78"/>
              </a:rPr>
              <a:t>رطوبت گيري </a:t>
            </a:r>
            <a:r>
              <a:rPr lang="fa-IR" dirty="0">
                <a:cs typeface="B Nazanin" panose="00000400000000000000" pitchFamily="2" charset="-78"/>
              </a:rPr>
              <a:t>و </a:t>
            </a:r>
            <a:r>
              <a:rPr lang="fa-IR" dirty="0" smtClean="0">
                <a:cs typeface="B Nazanin" panose="00000400000000000000" pitchFamily="2" charset="-78"/>
              </a:rPr>
              <a:t>سرد شده </a:t>
            </a:r>
            <a:r>
              <a:rPr lang="fa-IR" dirty="0">
                <a:cs typeface="B Nazanin" panose="00000400000000000000" pitchFamily="2" charset="-78"/>
              </a:rPr>
              <a:t>و براي حفظ بافت آن هرگز نبايد به تعداد زياد  روي هم چيده شود. براي اينكار بايد از سبدهاي پلاستيكي كه ارتفاع 30-25 سانتي </a:t>
            </a:r>
            <a:r>
              <a:rPr lang="fa-IR" dirty="0" smtClean="0">
                <a:cs typeface="B Nazanin" panose="00000400000000000000" pitchFamily="2" charset="-78"/>
              </a:rPr>
              <a:t>متر دارند </a:t>
            </a:r>
            <a:r>
              <a:rPr lang="fa-IR" dirty="0">
                <a:cs typeface="B Nazanin" panose="00000400000000000000" pitchFamily="2" charset="-78"/>
              </a:rPr>
              <a:t>استفاده نمود . براي سرد كردن مي توان از جريان هوا استفاده كرد . در منزل و يا شرايطي كه بخواهيم مقدار زياد نان را براي مدت چند ماه نگهداري كنيم بايد از روش خشك كردن و يا انجماد استفاده كرد. </a:t>
            </a:r>
            <a:r>
              <a:rPr lang="fa-IR" dirty="0" smtClean="0">
                <a:cs typeface="B Nazanin" panose="00000400000000000000" pitchFamily="2" charset="-78"/>
              </a:rPr>
              <a:t>نگهداری در دمای یخچال </a:t>
            </a:r>
            <a:r>
              <a:rPr lang="fa-IR" dirty="0">
                <a:cs typeface="B Nazanin" panose="00000400000000000000" pitchFamily="2" charset="-78"/>
              </a:rPr>
              <a:t>(10-0 </a:t>
            </a:r>
            <a:r>
              <a:rPr lang="fa-IR" dirty="0" smtClean="0">
                <a:cs typeface="B Nazanin" panose="00000400000000000000" pitchFamily="2" charset="-78"/>
              </a:rPr>
              <a:t>درجه سانتی گراد) </a:t>
            </a:r>
            <a:r>
              <a:rPr lang="fa-IR" dirty="0">
                <a:cs typeface="B Nazanin" panose="00000400000000000000" pitchFamily="2" charset="-78"/>
              </a:rPr>
              <a:t>فقط از كپك زدن نان به مدت چند روز جلوگيري </a:t>
            </a:r>
            <a:r>
              <a:rPr lang="fa-IR" dirty="0" smtClean="0">
                <a:cs typeface="B Nazanin" panose="00000400000000000000" pitchFamily="2" charset="-78"/>
              </a:rPr>
              <a:t>کرده </a:t>
            </a:r>
            <a:r>
              <a:rPr lang="fa-IR" dirty="0">
                <a:cs typeface="B Nazanin" panose="00000400000000000000" pitchFamily="2" charset="-78"/>
              </a:rPr>
              <a:t>ولي </a:t>
            </a:r>
            <a:r>
              <a:rPr lang="fa-IR" dirty="0" smtClean="0">
                <a:cs typeface="B Nazanin" panose="00000400000000000000" pitchFamily="2" charset="-78"/>
              </a:rPr>
              <a:t>دمای يخچال </a:t>
            </a:r>
            <a:r>
              <a:rPr lang="fa-IR" dirty="0">
                <a:cs typeface="B Nazanin" panose="00000400000000000000" pitchFamily="2" charset="-78"/>
              </a:rPr>
              <a:t>كمك به بيات </a:t>
            </a:r>
            <a:r>
              <a:rPr lang="fa-IR" dirty="0" smtClean="0">
                <a:cs typeface="B Nazanin" panose="00000400000000000000" pitchFamily="2" charset="-78"/>
              </a:rPr>
              <a:t>شدن </a:t>
            </a:r>
            <a:r>
              <a:rPr lang="fa-IR" dirty="0">
                <a:cs typeface="B Nazanin" panose="00000400000000000000" pitchFamily="2" charset="-78"/>
              </a:rPr>
              <a:t>نان مي كند .</a:t>
            </a: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428596" y="3645024"/>
            <a:ext cx="2016224" cy="151022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96267"/>
            <a:ext cx="6589199" cy="1280890"/>
          </a:xfrm>
        </p:spPr>
        <p:txBody>
          <a:bodyPr/>
          <a:lstStyle/>
          <a:p>
            <a:pPr algn="ctr"/>
            <a:r>
              <a:rPr lang="fa-IR" b="1" dirty="0" smtClean="0">
                <a:solidFill>
                  <a:schemeClr val="hlink"/>
                </a:solidFill>
                <a:cs typeface="B Nazanin" panose="00000400000000000000" pitchFamily="2" charset="-78"/>
              </a:rPr>
              <a:t>نگهداري قند و فرآوردهاي قنادي</a:t>
            </a:r>
            <a:endParaRPr lang="en-US" b="1" dirty="0">
              <a:cs typeface="B Nazanin" panose="00000400000000000000" pitchFamily="2" charset="-78"/>
            </a:endParaRPr>
          </a:p>
        </p:txBody>
      </p:sp>
      <p:sp>
        <p:nvSpPr>
          <p:cNvPr id="3" name="Content Placeholder 2"/>
          <p:cNvSpPr>
            <a:spLocks noGrp="1"/>
          </p:cNvSpPr>
          <p:nvPr>
            <p:ph idx="1"/>
          </p:nvPr>
        </p:nvSpPr>
        <p:spPr>
          <a:xfrm>
            <a:off x="467544" y="836712"/>
            <a:ext cx="8424935" cy="3777622"/>
          </a:xfrm>
        </p:spPr>
        <p:txBody>
          <a:bodyPr>
            <a:normAutofit/>
          </a:bodyPr>
          <a:lstStyle/>
          <a:p>
            <a:pPr algn="just" rtl="1">
              <a:lnSpc>
                <a:spcPct val="150000"/>
              </a:lnSpc>
              <a:buNone/>
            </a:pPr>
            <a:r>
              <a:rPr lang="fa-IR" sz="2800" dirty="0" smtClean="0">
                <a:cs typeface="B Nazanin" panose="00000400000000000000" pitchFamily="2" charset="-78"/>
              </a:rPr>
              <a:t> </a:t>
            </a: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فرآورده هاي قنادي وقند كه منشا آن شكر است مثل </a:t>
            </a:r>
            <a:r>
              <a:rPr lang="fa-IR" sz="2800" dirty="0" smtClean="0">
                <a:cs typeface="B Nazanin" panose="00000400000000000000" pitchFamily="2" charset="-78"/>
              </a:rPr>
              <a:t>آبنبات، مربا، </a:t>
            </a:r>
            <a:r>
              <a:rPr lang="fa-IR" sz="2800" dirty="0">
                <a:cs typeface="B Nazanin" panose="00000400000000000000" pitchFamily="2" charset="-78"/>
              </a:rPr>
              <a:t>نبات و خود شكر بايد در محلي خشك و عاري </a:t>
            </a:r>
            <a:r>
              <a:rPr lang="fa-IR" sz="2800" dirty="0" smtClean="0">
                <a:cs typeface="B Nazanin" panose="00000400000000000000" pitchFamily="2" charset="-78"/>
              </a:rPr>
              <a:t>از گرد و </a:t>
            </a:r>
            <a:r>
              <a:rPr lang="fa-IR" sz="2800" dirty="0">
                <a:cs typeface="B Nazanin" panose="00000400000000000000" pitchFamily="2" charset="-78"/>
              </a:rPr>
              <a:t>خاك نگهداري شوند </a:t>
            </a:r>
            <a:r>
              <a:rPr lang="fa-IR" sz="2800" dirty="0" smtClean="0">
                <a:cs typeface="B Nazanin" panose="00000400000000000000" pitchFamily="2" charset="-78"/>
              </a:rPr>
              <a:t> </a:t>
            </a:r>
            <a:endParaRPr lang="en-US" sz="28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27584" y="3212976"/>
            <a:ext cx="2857500" cy="181622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0070C0"/>
                </a:solidFill>
                <a:cs typeface="B Mitra" pitchFamily="2" charset="-78"/>
              </a:rPr>
              <a:t>نگهداري مواد غذايي در سردخانه</a:t>
            </a:r>
            <a:endParaRPr lang="en-US" b="1" dirty="0">
              <a:solidFill>
                <a:srgbClr val="0070C0"/>
              </a:solidFill>
            </a:endParaRPr>
          </a:p>
        </p:txBody>
      </p:sp>
      <p:sp>
        <p:nvSpPr>
          <p:cNvPr id="3" name="Content Placeholder 2"/>
          <p:cNvSpPr>
            <a:spLocks noGrp="1"/>
          </p:cNvSpPr>
          <p:nvPr>
            <p:ph idx="1"/>
          </p:nvPr>
        </p:nvSpPr>
        <p:spPr/>
        <p:txBody>
          <a:bodyPr/>
          <a:lstStyle/>
          <a:p>
            <a:pPr algn="just" rtl="1">
              <a:buNone/>
            </a:pPr>
            <a:r>
              <a:rPr lang="fa-IR" b="1" dirty="0">
                <a:cs typeface="B Mitra" pitchFamily="2" charset="-78"/>
              </a:rPr>
              <a:t/>
            </a:r>
            <a:br>
              <a:rPr lang="fa-IR" b="1" dirty="0">
                <a:cs typeface="B Mitra" pitchFamily="2" charset="-78"/>
              </a:rPr>
            </a:br>
            <a:endParaRPr lang="en-US" b="1" dirty="0"/>
          </a:p>
        </p:txBody>
      </p:sp>
      <p:pic>
        <p:nvPicPr>
          <p:cNvPr id="4" name="Picture 3"/>
          <p:cNvPicPr>
            <a:picLocks noChangeAspect="1"/>
          </p:cNvPicPr>
          <p:nvPr/>
        </p:nvPicPr>
        <p:blipFill>
          <a:blip r:embed="rId2"/>
          <a:stretch>
            <a:fillRect/>
          </a:stretch>
        </p:blipFill>
        <p:spPr>
          <a:xfrm>
            <a:off x="2989493" y="1687001"/>
            <a:ext cx="4497827" cy="233541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8" y="332656"/>
            <a:ext cx="8229600" cy="5768997"/>
          </a:xfrm>
        </p:spPr>
        <p:txBody>
          <a:bodyPr>
            <a:normAutofit/>
          </a:bodyPr>
          <a:lstStyle/>
          <a:p>
            <a:pPr marL="88900" indent="196850" algn="just" rtl="1">
              <a:lnSpc>
                <a:spcPct val="150000"/>
              </a:lnSpc>
              <a:buNone/>
            </a:pPr>
            <a:r>
              <a:rPr lang="fa-IR" dirty="0">
                <a:cs typeface="B Nazanin" panose="00000400000000000000" pitchFamily="2" charset="-78"/>
              </a:rPr>
              <a:t>يكي از مهمترين روش هـاي نگهداري </a:t>
            </a:r>
            <a:r>
              <a:rPr lang="fa-IR" dirty="0" smtClean="0">
                <a:cs typeface="B Nazanin" panose="00000400000000000000" pitchFamily="2" charset="-78"/>
              </a:rPr>
              <a:t>مواد غذايي </a:t>
            </a:r>
            <a:r>
              <a:rPr lang="fa-IR" dirty="0">
                <a:cs typeface="B Nazanin" panose="00000400000000000000" pitchFamily="2" charset="-78"/>
              </a:rPr>
              <a:t>استفاده از سرما و انجماد است </a:t>
            </a:r>
            <a:r>
              <a:rPr lang="fa-IR" dirty="0" smtClean="0">
                <a:cs typeface="B Nazanin" panose="00000400000000000000" pitchFamily="2" charset="-78"/>
              </a:rPr>
              <a:t>.</a:t>
            </a:r>
          </a:p>
          <a:p>
            <a:pPr marL="88900" indent="196850" algn="just" rtl="1">
              <a:lnSpc>
                <a:spcPct val="150000"/>
              </a:lnSpc>
              <a:buNone/>
            </a:pPr>
            <a:r>
              <a:rPr lang="fa-IR" dirty="0" smtClean="0">
                <a:cs typeface="B Nazanin" panose="00000400000000000000" pitchFamily="2" charset="-78"/>
              </a:rPr>
              <a:t>سردخانه از نظر درجه حرارت به دو قسمت بالاي صفر و پايين صفر درجه بندي مي كنند بعضي </a:t>
            </a:r>
            <a:r>
              <a:rPr lang="fa-IR" dirty="0">
                <a:cs typeface="B Nazanin" panose="00000400000000000000" pitchFamily="2" charset="-78"/>
              </a:rPr>
              <a:t>از مواد غذايي كه قرار است در مدت چند روز مصرف شود </a:t>
            </a:r>
            <a:r>
              <a:rPr lang="fa-IR" dirty="0" smtClean="0">
                <a:cs typeface="B Nazanin" panose="00000400000000000000" pitchFamily="2" charset="-78"/>
              </a:rPr>
              <a:t>و انجماد كردن براي آن ضرر دارد مثل انواع ميوه ، تخم مرغ ، پنير در </a:t>
            </a:r>
            <a:r>
              <a:rPr lang="fa-IR" dirty="0">
                <a:cs typeface="B Nazanin" panose="00000400000000000000" pitchFamily="2" charset="-78"/>
              </a:rPr>
              <a:t>دماي بالاي صفر نگهداري مــي شود </a:t>
            </a:r>
            <a:r>
              <a:rPr lang="fa-IR" dirty="0" smtClean="0">
                <a:cs typeface="B Nazanin" panose="00000400000000000000" pitchFamily="2" charset="-78"/>
              </a:rPr>
              <a:t>. سر ما </a:t>
            </a:r>
            <a:r>
              <a:rPr lang="fa-IR" dirty="0">
                <a:cs typeface="B Nazanin" panose="00000400000000000000" pitchFamily="2" charset="-78"/>
              </a:rPr>
              <a:t>باعث جلوگيري از رشد ميكروبها و آنزيمها در مواد غذايي مي شود . گوشت و ماهي </a:t>
            </a:r>
            <a:r>
              <a:rPr lang="fa-IR" dirty="0" smtClean="0">
                <a:cs typeface="B Nazanin" panose="00000400000000000000" pitchFamily="2" charset="-78"/>
              </a:rPr>
              <a:t>را در </a:t>
            </a:r>
            <a:r>
              <a:rPr lang="fa-IR" dirty="0">
                <a:cs typeface="B Nazanin" panose="00000400000000000000" pitchFamily="2" charset="-78"/>
              </a:rPr>
              <a:t>درماي يخچال بيش از چند روز نمي توان نگهداري </a:t>
            </a:r>
            <a:r>
              <a:rPr lang="fa-IR" dirty="0" smtClean="0">
                <a:cs typeface="B Nazanin" panose="00000400000000000000" pitchFamily="2" charset="-78"/>
              </a:rPr>
              <a:t>نمود، برای </a:t>
            </a:r>
            <a:r>
              <a:rPr lang="fa-IR" dirty="0">
                <a:cs typeface="B Nazanin" panose="00000400000000000000" pitchFamily="2" charset="-78"/>
              </a:rPr>
              <a:t>نگهداي طولاني تر آنها بايد </a:t>
            </a:r>
            <a:r>
              <a:rPr lang="fa-IR" dirty="0" smtClean="0">
                <a:cs typeface="B Nazanin" panose="00000400000000000000" pitchFamily="2" charset="-78"/>
              </a:rPr>
              <a:t>از سردخانه پايين صفر که برودت </a:t>
            </a:r>
            <a:r>
              <a:rPr lang="fa-IR" dirty="0">
                <a:cs typeface="B Nazanin" panose="00000400000000000000" pitchFamily="2" charset="-78"/>
              </a:rPr>
              <a:t>و سرماي </a:t>
            </a:r>
            <a:r>
              <a:rPr lang="fa-IR" dirty="0" smtClean="0">
                <a:cs typeface="B Nazanin" panose="00000400000000000000" pitchFamily="2" charset="-78"/>
              </a:rPr>
              <a:t>بيشتری دارد </a:t>
            </a:r>
            <a:r>
              <a:rPr lang="fa-IR" dirty="0">
                <a:cs typeface="B Nazanin" panose="00000400000000000000" pitchFamily="2" charset="-78"/>
              </a:rPr>
              <a:t>استفاده كرد . يعني محصولات را بايد منجمد كرد . </a:t>
            </a:r>
            <a:endParaRPr lang="fa-IR" dirty="0" smtClean="0">
              <a:cs typeface="B Nazanin" panose="00000400000000000000" pitchFamily="2" charset="-78"/>
            </a:endParaRPr>
          </a:p>
          <a:p>
            <a:pPr marL="0" indent="179388" algn="just" rtl="1">
              <a:lnSpc>
                <a:spcPct val="150000"/>
              </a:lnSpc>
              <a:buNone/>
            </a:pPr>
            <a:r>
              <a:rPr lang="fa-IR" dirty="0" smtClean="0">
                <a:cs typeface="B Nazanin" panose="00000400000000000000" pitchFamily="2" charset="-78"/>
              </a:rPr>
              <a:t>روش </a:t>
            </a:r>
            <a:r>
              <a:rPr lang="fa-IR" dirty="0">
                <a:cs typeface="B Nazanin" panose="00000400000000000000" pitchFamily="2" charset="-78"/>
              </a:rPr>
              <a:t>انجماد در حال حاضر بهترين روش و مطمئن ترين روش نگهداري گوشت مي باشد انجماد رشد ميكروبها را متوقف مي </a:t>
            </a:r>
            <a:r>
              <a:rPr lang="fa-IR" dirty="0" smtClean="0">
                <a:cs typeface="B Nazanin" panose="00000400000000000000" pitchFamily="2" charset="-78"/>
              </a:rPr>
              <a:t>كند زیرا  برخي </a:t>
            </a:r>
            <a:r>
              <a:rPr lang="fa-IR" dirty="0">
                <a:cs typeface="B Nazanin" panose="00000400000000000000" pitchFamily="2" charset="-78"/>
              </a:rPr>
              <a:t>باكتري ها گاهي تا هشت درجه سانتي گراد و برخي كپكها تا ده درجه سانتي گراد به رشد خود ادامه مي دهند</a:t>
            </a:r>
            <a:endParaRPr lang="en-US"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491064" cy="1143000"/>
          </a:xfrm>
        </p:spPr>
        <p:txBody>
          <a:bodyPr>
            <a:normAutofit/>
          </a:bodyPr>
          <a:lstStyle/>
          <a:p>
            <a:pPr algn="ctr"/>
            <a:r>
              <a:rPr lang="fa-IR" sz="3200" b="1" dirty="0" smtClean="0">
                <a:solidFill>
                  <a:srgbClr val="FF0000"/>
                </a:solidFill>
                <a:cs typeface="B Nazanin" panose="00000400000000000000" pitchFamily="2" charset="-78"/>
              </a:rPr>
              <a:t>مراحل نگهداری مواد غذایی تحت انجماد تا مرحله مصرف</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827584" y="1403648"/>
            <a:ext cx="7992887" cy="4507574"/>
          </a:xfrm>
        </p:spPr>
        <p:txBody>
          <a:bodyPr>
            <a:normAutofit/>
          </a:bodyPr>
          <a:lstStyle/>
          <a:p>
            <a:pPr algn="r" rtl="1">
              <a:buClr>
                <a:srgbClr val="FF0000"/>
              </a:buClr>
              <a:buSzPct val="120000"/>
            </a:pPr>
            <a:r>
              <a:rPr lang="fa-IR" sz="2400" dirty="0" smtClean="0">
                <a:cs typeface="B Nazanin" panose="00000400000000000000" pitchFamily="2" charset="-78"/>
              </a:rPr>
              <a:t>پیش سرمایش مواد غذایی تا 4 درجه سانتی گراد با استفاده از اتاق پیش سرد کن</a:t>
            </a:r>
          </a:p>
          <a:p>
            <a:pPr algn="r" rtl="1">
              <a:buClr>
                <a:srgbClr val="FF0000"/>
              </a:buClr>
              <a:buSzPct val="120000"/>
            </a:pPr>
            <a:r>
              <a:rPr lang="fa-IR" sz="2400" dirty="0" smtClean="0">
                <a:cs typeface="B Nazanin" panose="00000400000000000000" pitchFamily="2" charset="-78"/>
              </a:rPr>
              <a:t>انجماد مواد غذایی به صورت کند یا تند</a:t>
            </a:r>
          </a:p>
          <a:p>
            <a:pPr algn="r" rtl="1">
              <a:buClr>
                <a:srgbClr val="FF0000"/>
              </a:buClr>
              <a:buSzPct val="120000"/>
            </a:pPr>
            <a:r>
              <a:rPr lang="fa-IR" sz="2400" dirty="0" smtClean="0">
                <a:cs typeface="B Nazanin" panose="00000400000000000000" pitchFamily="2" charset="-78"/>
              </a:rPr>
              <a:t>نگهداری مواد غذایی در حالت انجماد به مدت طولانی در سرخانه زیر صفر</a:t>
            </a:r>
          </a:p>
          <a:p>
            <a:pPr algn="r" rtl="1">
              <a:buClr>
                <a:srgbClr val="FF0000"/>
              </a:buClr>
              <a:buSzPct val="120000"/>
            </a:pPr>
            <a:r>
              <a:rPr lang="fa-IR" sz="2400" dirty="0" smtClean="0">
                <a:cs typeface="B Nazanin" panose="00000400000000000000" pitchFamily="2" charset="-78"/>
              </a:rPr>
              <a:t>خروج از انجماد (دیفراست) تحت شرایط بسیار ملایم به دلیل جلوگیری ازافت کیفیت مواد غذایی</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83568" y="3625500"/>
            <a:ext cx="2886075" cy="158115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310046" cy="1143000"/>
          </a:xfrm>
        </p:spPr>
        <p:txBody>
          <a:bodyPr>
            <a:noAutofit/>
          </a:bodyPr>
          <a:lstStyle/>
          <a:p>
            <a:pPr algn="ctr"/>
            <a:r>
              <a:rPr lang="fa-IR" sz="3200" b="1" dirty="0" smtClean="0">
                <a:solidFill>
                  <a:srgbClr val="FF0000"/>
                </a:solidFill>
                <a:cs typeface="B Nazanin" panose="00000400000000000000" pitchFamily="2" charset="-78"/>
              </a:rPr>
              <a:t>ثابت نگه داشتن دما در طول نگهداری مواد غذایی منجمد</a:t>
            </a:r>
            <a:endParaRPr lang="en-US" sz="32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539552" y="1392085"/>
            <a:ext cx="8176161" cy="3777622"/>
          </a:xfrm>
        </p:spPr>
        <p:txBody>
          <a:bodyPr>
            <a:normAutofit/>
          </a:bodyPr>
          <a:lstStyle/>
          <a:p>
            <a:pPr algn="just" rtl="1">
              <a:lnSpc>
                <a:spcPct val="150000"/>
              </a:lnSpc>
              <a:buNone/>
            </a:pPr>
            <a:r>
              <a:rPr lang="fa-IR" dirty="0" smtClean="0">
                <a:cs typeface="B Nazanin" panose="00000400000000000000" pitchFamily="2" charset="-78"/>
              </a:rPr>
              <a:t>نکته: در طول مدت نگهداری نباید نوسانات دمایی محیط به دلیل خرابی دستگاه های سرمایشی و یا به د لیل باز و بسته کردن زیاد درب سردخانه زیاد باشد زیرا این عمل باعث خروج ازانجماد مواد منجمد شده و با انجماد مجدد کریستالهای یخ بزرگتری تشکیل می شود که باعث پارگی سلولها شده و هنگام خروج از انجماد مواد غذایی باعث خروج خونابه از گوشت و یا عصاره از سبزیجات و سایر مواد غذایی می شود.  </a:t>
            </a:r>
          </a:p>
          <a:p>
            <a:pPr algn="just" rtl="1">
              <a:lnSpc>
                <a:spcPct val="150000"/>
              </a:lnSpc>
              <a:buNone/>
            </a:pPr>
            <a:r>
              <a:rPr lang="fa-IR" dirty="0" smtClean="0">
                <a:cs typeface="B Nazanin" panose="00000400000000000000" pitchFamily="2" charset="-78"/>
              </a:rPr>
              <a:t>البته انجماد به روش کند نیز باعث تشکیل کریستالهای بزرگ یخ می شود بنابراین بهترین کیفیت با انجماد سریع و حفظ دمای محیط سردخانه در شرایط ثابت حاصل می شود. </a:t>
            </a:r>
          </a:p>
          <a:p>
            <a:pPr algn="just" rtl="1">
              <a:lnSpc>
                <a:spcPct val="150000"/>
              </a:lnSpc>
              <a:buNone/>
            </a:pPr>
            <a:endParaRPr lang="en-US"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45201" y="624110"/>
            <a:ext cx="6589199" cy="644650"/>
          </a:xfrm>
        </p:spPr>
        <p:txBody>
          <a:bodyPr/>
          <a:lstStyle/>
          <a:p>
            <a:pPr algn="ctr" rtl="1" fontAlgn="auto">
              <a:spcAft>
                <a:spcPts val="0"/>
              </a:spcAft>
              <a:defRPr/>
            </a:pPr>
            <a:r>
              <a:rPr lang="fa-IR" b="1" dirty="0" smtClean="0">
                <a:solidFill>
                  <a:srgbClr val="0070C0"/>
                </a:solidFill>
                <a:cs typeface="B Nazanin" panose="00000400000000000000" pitchFamily="2" charset="-78"/>
              </a:rPr>
              <a:t>انواع </a:t>
            </a:r>
            <a:r>
              <a:rPr lang="fa-IR" b="1" dirty="0" err="1" smtClean="0">
                <a:solidFill>
                  <a:srgbClr val="0070C0"/>
                </a:solidFill>
                <a:cs typeface="B Nazanin" panose="00000400000000000000" pitchFamily="2" charset="-78"/>
              </a:rPr>
              <a:t>سردخانه</a:t>
            </a:r>
            <a:r>
              <a:rPr lang="fa-IR" b="1" dirty="0" smtClean="0">
                <a:solidFill>
                  <a:srgbClr val="0070C0"/>
                </a:solidFill>
                <a:cs typeface="B Nazanin" panose="00000400000000000000" pitchFamily="2" charset="-78"/>
              </a:rPr>
              <a:t> </a:t>
            </a:r>
            <a:endParaRPr lang="en-US" b="1" dirty="0">
              <a:solidFill>
                <a:srgbClr val="0070C0"/>
              </a:solidFill>
              <a:cs typeface="B Nazanin" panose="00000400000000000000" pitchFamily="2" charset="-78"/>
            </a:endParaRPr>
          </a:p>
        </p:txBody>
      </p:sp>
      <p:sp>
        <p:nvSpPr>
          <p:cNvPr id="17410" name="Rectangle 3"/>
          <p:cNvSpPr>
            <a:spLocks noGrp="1" noChangeArrowheads="1"/>
          </p:cNvSpPr>
          <p:nvPr>
            <p:ph idx="1"/>
          </p:nvPr>
        </p:nvSpPr>
        <p:spPr>
          <a:xfrm>
            <a:off x="179512" y="1268760"/>
            <a:ext cx="8715404" cy="4525963"/>
          </a:xfrm>
        </p:spPr>
        <p:txBody>
          <a:bodyPr>
            <a:normAutofit/>
          </a:bodyPr>
          <a:lstStyle/>
          <a:p>
            <a:pPr marL="514350" indent="-514350" algn="r" rtl="1">
              <a:buNone/>
            </a:pPr>
            <a:r>
              <a:rPr lang="fa-IR" sz="2400" b="1" dirty="0" smtClean="0">
                <a:solidFill>
                  <a:srgbClr val="FF0000"/>
                </a:solidFill>
                <a:cs typeface="B Nazanin" panose="00000400000000000000" pitchFamily="2" charset="-78"/>
              </a:rPr>
              <a:t>1. </a:t>
            </a:r>
            <a:r>
              <a:rPr lang="ar-SA" sz="2400" dirty="0" smtClean="0">
                <a:cs typeface="B Nazanin" panose="00000400000000000000" pitchFamily="2" charset="-78"/>
              </a:rPr>
              <a:t>سردخانه بالای صفر (2 تا 10   درجه سانتیگراد)   </a:t>
            </a:r>
            <a:r>
              <a:rPr lang="en-US" sz="2400" dirty="0" smtClean="0">
                <a:cs typeface="B Nazanin" panose="00000400000000000000" pitchFamily="2" charset="-78"/>
              </a:rPr>
              <a:t>Cold </a:t>
            </a:r>
            <a:r>
              <a:rPr lang="en-US" sz="2400" dirty="0" smtClean="0">
                <a:cs typeface="B Nazanin" panose="00000400000000000000" pitchFamily="2" charset="-78"/>
              </a:rPr>
              <a:t>Room</a:t>
            </a:r>
            <a:endParaRPr lang="ar-SA" sz="2400" dirty="0" smtClean="0">
              <a:cs typeface="B Nazanin" panose="00000400000000000000" pitchFamily="2" charset="-78"/>
            </a:endParaRPr>
          </a:p>
          <a:p>
            <a:pPr algn="r" rtl="1">
              <a:buNone/>
            </a:pPr>
            <a:r>
              <a:rPr lang="ar-SA" sz="2400" b="1" dirty="0" smtClean="0">
                <a:solidFill>
                  <a:srgbClr val="FF0000"/>
                </a:solidFill>
                <a:cs typeface="B Nazanin" panose="00000400000000000000" pitchFamily="2" charset="-78"/>
              </a:rPr>
              <a:t>2. </a:t>
            </a:r>
            <a:r>
              <a:rPr lang="ar-SA" sz="2400" dirty="0" smtClean="0">
                <a:cs typeface="B Nazanin" panose="00000400000000000000" pitchFamily="2" charset="-78"/>
              </a:rPr>
              <a:t>سردخانه زیر صفر (0  تا 30- درجه سانتیگراد)   </a:t>
            </a:r>
            <a:r>
              <a:rPr lang="en-US" sz="2400" dirty="0" smtClean="0">
                <a:cs typeface="B Nazanin" panose="00000400000000000000" pitchFamily="2" charset="-78"/>
              </a:rPr>
              <a:t>Freezer </a:t>
            </a:r>
            <a:r>
              <a:rPr lang="en-US" sz="2400" dirty="0" smtClean="0">
                <a:cs typeface="B Nazanin" panose="00000400000000000000" pitchFamily="2" charset="-78"/>
              </a:rPr>
              <a:t>Room</a:t>
            </a:r>
            <a:endParaRPr lang="ar-SA" sz="2400" dirty="0" smtClean="0">
              <a:cs typeface="B Nazanin" panose="00000400000000000000" pitchFamily="2" charset="-78"/>
            </a:endParaRPr>
          </a:p>
          <a:p>
            <a:pPr algn="r" rtl="1">
              <a:buNone/>
            </a:pPr>
            <a:r>
              <a:rPr lang="ar-SA" sz="2400" b="1" dirty="0" smtClean="0">
                <a:solidFill>
                  <a:srgbClr val="FF0000"/>
                </a:solidFill>
                <a:cs typeface="B Nazanin" panose="00000400000000000000" pitchFamily="2" charset="-78"/>
              </a:rPr>
              <a:t>3. </a:t>
            </a:r>
            <a:r>
              <a:rPr lang="ar-SA" sz="2400" dirty="0" smtClean="0">
                <a:cs typeface="B Nazanin" panose="00000400000000000000" pitchFamily="2" charset="-78"/>
              </a:rPr>
              <a:t>سردخانه فوق سرد (10- تا 40- درجه سانتیگراد) </a:t>
            </a:r>
            <a:endParaRPr lang="fa-IR" sz="2400" dirty="0" smtClean="0">
              <a:cs typeface="B Nazanin" panose="00000400000000000000" pitchFamily="2" charset="-78"/>
            </a:endParaRPr>
          </a:p>
          <a:p>
            <a:pPr algn="r" rtl="1">
              <a:buNone/>
            </a:pPr>
            <a:r>
              <a:rPr lang="ar-SA" sz="2400" dirty="0" smtClean="0">
                <a:cs typeface="B Nazanin" panose="00000400000000000000" pitchFamily="2" charset="-78"/>
              </a:rPr>
              <a:t> </a:t>
            </a:r>
            <a:r>
              <a:rPr lang="en-US" sz="2400" dirty="0" smtClean="0">
                <a:cs typeface="B Nazanin" panose="00000400000000000000" pitchFamily="2" charset="-78"/>
              </a:rPr>
              <a:t>Ultra_ low Freezer Room</a:t>
            </a:r>
            <a:endParaRPr lang="ar-SA" sz="2400" dirty="0" smtClean="0">
              <a:cs typeface="B Nazanin" panose="00000400000000000000" pitchFamily="2" charset="-78"/>
            </a:endParaRPr>
          </a:p>
          <a:p>
            <a:pPr algn="r" rtl="1">
              <a:buNone/>
            </a:pPr>
            <a:r>
              <a:rPr lang="ar-SA" sz="2400" b="1" dirty="0" smtClean="0">
                <a:solidFill>
                  <a:srgbClr val="FF0000"/>
                </a:solidFill>
                <a:cs typeface="B Nazanin" panose="00000400000000000000" pitchFamily="2" charset="-78"/>
              </a:rPr>
              <a:t>4.</a:t>
            </a:r>
            <a:r>
              <a:rPr lang="ar-SA" sz="2400" dirty="0" smtClean="0">
                <a:cs typeface="B Nazanin" panose="00000400000000000000" pitchFamily="2" charset="-78"/>
              </a:rPr>
              <a:t> کانکس ایزوله محیطی (0 تا 50 درجه سانتیگراد) </a:t>
            </a:r>
            <a:r>
              <a:rPr lang="en-US" sz="2400" dirty="0" err="1" smtClean="0">
                <a:cs typeface="B Nazanin" panose="00000400000000000000" pitchFamily="2" charset="-78"/>
              </a:rPr>
              <a:t>Chambre</a:t>
            </a:r>
            <a:endParaRPr lang="en-US" sz="2400" dirty="0" smtClean="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188828" y="3068960"/>
            <a:ext cx="2232248" cy="191452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7170" name="Picture 2" descr="C:\Users\Sony\Desktop\Low-Temp-Freezer-Rooms.png"/>
          <p:cNvPicPr>
            <a:picLocks noGrp="1" noChangeAspect="1" noChangeArrowheads="1"/>
          </p:cNvPicPr>
          <p:nvPr>
            <p:ph idx="1"/>
          </p:nvPr>
        </p:nvPicPr>
        <p:blipFill>
          <a:blip r:embed="rId2"/>
          <a:srcRect/>
          <a:stretch>
            <a:fillRect/>
          </a:stretch>
        </p:blipFill>
        <p:spPr bwMode="auto">
          <a:xfrm>
            <a:off x="56848" y="1142984"/>
            <a:ext cx="8810687" cy="52864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1268760"/>
            <a:ext cx="6591985" cy="4642462"/>
          </a:xfrm>
        </p:spPr>
        <p:txBody>
          <a:bodyPr>
            <a:normAutofit/>
          </a:bodyPr>
          <a:lstStyle/>
          <a:p>
            <a:pPr algn="ctr" rtl="1">
              <a:buNone/>
            </a:pPr>
            <a:r>
              <a:rPr lang="fa-IR" sz="4000" b="1" dirty="0" smtClean="0">
                <a:solidFill>
                  <a:srgbClr val="FF0000"/>
                </a:solidFill>
                <a:cs typeface="B Nazanin" panose="00000400000000000000" pitchFamily="2" charset="-78"/>
              </a:rPr>
              <a:t>اصولي كه در ذخيره سازي مواد غذايي در انبارها و سردخانه ها بايد در نظر گرفته </a:t>
            </a:r>
            <a:r>
              <a:rPr lang="fa-IR" sz="4000" b="1" dirty="0" smtClean="0">
                <a:solidFill>
                  <a:srgbClr val="FF0000"/>
                </a:solidFill>
                <a:cs typeface="B Nazanin" panose="00000400000000000000" pitchFamily="2" charset="-78"/>
              </a:rPr>
              <a:t>شوند:</a:t>
            </a:r>
            <a:endParaRPr lang="en-US" sz="4000" b="1" dirty="0">
              <a:solidFill>
                <a:srgbClr val="FF0000"/>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47664" y="3573016"/>
            <a:ext cx="2976560" cy="206920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87624" y="548680"/>
            <a:ext cx="7560839" cy="1280890"/>
          </a:xfrm>
        </p:spPr>
        <p:txBody>
          <a:bodyPr>
            <a:normAutofit fontScale="90000"/>
          </a:bodyPr>
          <a:lstStyle/>
          <a:p>
            <a:pPr algn="ctr" fontAlgn="auto">
              <a:spcAft>
                <a:spcPts val="0"/>
              </a:spcAft>
              <a:defRPr/>
            </a:pPr>
            <a:r>
              <a:rPr lang="fa-IR" sz="4000" b="1" dirty="0">
                <a:solidFill>
                  <a:srgbClr val="FF0000"/>
                </a:solidFill>
                <a:cs typeface="B Nazanin" panose="00000400000000000000" pitchFamily="2" charset="-78"/>
              </a:rPr>
              <a:t>دستگاه تنظيم رطوبت سردخانه - رطوبت پاش</a:t>
            </a:r>
            <a:r>
              <a:rPr lang="en-US" sz="4000" b="1" dirty="0">
                <a:solidFill>
                  <a:srgbClr val="FF0000"/>
                </a:solidFill>
                <a:cs typeface="B Nazanin" panose="00000400000000000000" pitchFamily="2" charset="-78"/>
              </a:rPr>
              <a:t> </a:t>
            </a:r>
          </a:p>
        </p:txBody>
      </p:sp>
      <p:sp>
        <p:nvSpPr>
          <p:cNvPr id="24578" name="Rectangle 3"/>
          <p:cNvSpPr>
            <a:spLocks noGrp="1" noChangeArrowheads="1"/>
          </p:cNvSpPr>
          <p:nvPr>
            <p:ph idx="1"/>
          </p:nvPr>
        </p:nvSpPr>
        <p:spPr>
          <a:xfrm>
            <a:off x="901957" y="1484784"/>
            <a:ext cx="7850832" cy="3777622"/>
          </a:xfrm>
        </p:spPr>
        <p:txBody>
          <a:bodyPr>
            <a:normAutofit/>
          </a:bodyPr>
          <a:lstStyle/>
          <a:p>
            <a:pPr algn="just" rtl="1">
              <a:lnSpc>
                <a:spcPct val="150000"/>
              </a:lnSpc>
              <a:buClr>
                <a:srgbClr val="C00000"/>
              </a:buClr>
              <a:buSzPct val="150000"/>
              <a:buFont typeface="Wingdings" pitchFamily="2" charset="2"/>
              <a:buChar char="Ø"/>
            </a:pPr>
            <a:r>
              <a:rPr lang="fa-IR" sz="2000" dirty="0" smtClean="0">
                <a:cs typeface="B Nazanin" panose="00000400000000000000" pitchFamily="2" charset="-78"/>
              </a:rPr>
              <a:t>کار دستگاه رطوبت پاش در سردخانه چيست ؟ رطوبت پاش يا همان رطوبت ساز وسيله اي است که کار تنظيم ميزان رطوبت محيطي را در سردخانه هاي صنعتي و همچنين انبار هاي نگه داري ميوه بر عهده دارد</a:t>
            </a:r>
            <a:r>
              <a:rPr lang="fa-IR" sz="2000" dirty="0" smtClean="0">
                <a:cs typeface="B Nazanin" panose="00000400000000000000" pitchFamily="2" charset="-78"/>
              </a:rPr>
              <a:t>.</a:t>
            </a:r>
            <a:endParaRPr lang="fa-IR" sz="2000" dirty="0" smtClean="0">
              <a:cs typeface="B Nazanin" panose="00000400000000000000" pitchFamily="2" charset="-78"/>
            </a:endParaRPr>
          </a:p>
          <a:p>
            <a:pPr algn="just" rtl="1">
              <a:lnSpc>
                <a:spcPct val="150000"/>
              </a:lnSpc>
              <a:buClr>
                <a:srgbClr val="C00000"/>
              </a:buClr>
              <a:buSzPct val="150000"/>
              <a:buFont typeface="Wingdings" pitchFamily="2" charset="2"/>
              <a:buChar char="Ø"/>
            </a:pPr>
            <a:r>
              <a:rPr lang="fa-IR" sz="2000" dirty="0" smtClean="0">
                <a:cs typeface="B Nazanin" panose="00000400000000000000" pitchFamily="2" charset="-78"/>
              </a:rPr>
              <a:t>در صنعت سردخانه به دستگاه رطوبت ساز گاهی رطوبت پاش - مه ساز - و مه پاش و... نيز گفته مي شود . </a:t>
            </a:r>
            <a:endParaRPr lang="en-US" sz="2000" dirty="0" smtClean="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539552" y="3717032"/>
            <a:ext cx="2143125" cy="1927101"/>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755576" y="188640"/>
            <a:ext cx="8229600" cy="4525963"/>
          </a:xfrm>
        </p:spPr>
        <p:txBody>
          <a:bodyPr>
            <a:noAutofit/>
          </a:bodyPr>
          <a:lstStyle/>
          <a:p>
            <a:pPr marL="0" indent="179388" algn="just" rtl="1">
              <a:lnSpc>
                <a:spcPct val="150000"/>
              </a:lnSpc>
              <a:buNone/>
            </a:pPr>
            <a:r>
              <a:rPr lang="fa-IR" sz="2200" dirty="0" smtClean="0">
                <a:cs typeface="B Nazanin" panose="00000400000000000000" pitchFamily="2" charset="-78"/>
              </a:rPr>
              <a:t>بسياري از ما ميوه هاي وارداتي از کشور هاي اروپاي و اخيرا آسيايي را از بازار با قيمت بالا خريداري و مصرف نموده ايم ويژه گي بارز اين ميوه ها علاوه بر بسته بندي نيکو ؛ طراوت و تازگي آنهاست . يک سيب وارداتي از فرانسه و يا يک پرتقال وارداتي از ترکيه يا پاکستان با وجود نگه داري بيش از 7 ماهه در سرد خانه و بعد از آن نگه داري بيش از يک ماه در انبار شرکت وارد کننده داراي چنان کيفيتي است که حقيقتا تازه به نظر مي رسد!! عمده ترين علت اين موضوع استفاده از دستگاه هاي رطوبت پاش مناسب و استاندارد و دقيق است که رطوبت محيط سرد خانه را چنان تنظيم مي نمايد که ميوه آب خود را از دست نداده و در ضمن گنديده نيز نمي شود</a:t>
            </a:r>
            <a:endParaRPr lang="en-US" sz="2200" dirty="0" smtClean="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611560" y="3933056"/>
            <a:ext cx="1872208" cy="1301498"/>
          </a:xfrm>
          <a:prstGeom prst="rect">
            <a:avLst/>
          </a:prstGeom>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پیش نمایش"/>
          <p:cNvPicPr>
            <a:picLocks noChangeAspect="1" noChangeArrowheads="1"/>
          </p:cNvPicPr>
          <p:nvPr/>
        </p:nvPicPr>
        <p:blipFill>
          <a:blip r:embed="rId2"/>
          <a:srcRect/>
          <a:stretch>
            <a:fillRect/>
          </a:stretch>
        </p:blipFill>
        <p:spPr bwMode="auto">
          <a:xfrm>
            <a:off x="2643174" y="79375"/>
            <a:ext cx="4929222" cy="658971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lstStyle/>
          <a:p>
            <a:pPr algn="ctr"/>
            <a:r>
              <a:rPr lang="fa-IR" dirty="0" smtClean="0">
                <a:solidFill>
                  <a:srgbClr val="FF0000"/>
                </a:solidFill>
                <a:cs typeface="B Mitra" pitchFamily="2" charset="-78"/>
              </a:rPr>
              <a:t>فن آوري های انجماد</a:t>
            </a:r>
            <a:endParaRPr lang="en-US" dirty="0">
              <a:solidFill>
                <a:srgbClr val="FF0000"/>
              </a:solidFill>
            </a:endParaRPr>
          </a:p>
        </p:txBody>
      </p:sp>
      <p:sp>
        <p:nvSpPr>
          <p:cNvPr id="3" name="Content Placeholder 2"/>
          <p:cNvSpPr>
            <a:spLocks noGrp="1"/>
          </p:cNvSpPr>
          <p:nvPr>
            <p:ph idx="1"/>
          </p:nvPr>
        </p:nvSpPr>
        <p:spPr>
          <a:xfrm>
            <a:off x="1115616" y="714356"/>
            <a:ext cx="7671194" cy="4525963"/>
          </a:xfrm>
        </p:spPr>
        <p:txBody>
          <a:bodyPr>
            <a:noAutofit/>
          </a:bodyPr>
          <a:lstStyle/>
          <a:p>
            <a:pPr algn="just">
              <a:buNone/>
            </a:pPr>
            <a:r>
              <a:rPr lang="fa-IR" b="1" dirty="0">
                <a:solidFill>
                  <a:srgbClr val="FF0000"/>
                </a:solidFill>
                <a:cs typeface="B Mitra" pitchFamily="2" charset="-78"/>
              </a:rPr>
              <a:t/>
            </a:r>
            <a:br>
              <a:rPr lang="fa-IR" b="1" dirty="0">
                <a:solidFill>
                  <a:srgbClr val="FF0000"/>
                </a:solidFill>
                <a:cs typeface="B Mitra" pitchFamily="2" charset="-78"/>
              </a:rPr>
            </a:br>
            <a:endParaRPr lang="fa-IR" b="1" dirty="0" smtClean="0">
              <a:solidFill>
                <a:srgbClr val="FF0000"/>
              </a:solidFill>
              <a:cs typeface="B Mitra" pitchFamily="2" charset="-78"/>
            </a:endParaRPr>
          </a:p>
          <a:p>
            <a:pPr algn="ctr">
              <a:buNone/>
            </a:pPr>
            <a:r>
              <a:rPr lang="fa-IR" b="1" dirty="0" smtClean="0">
                <a:solidFill>
                  <a:srgbClr val="FF0000"/>
                </a:solidFill>
                <a:cs typeface="B Mitra" pitchFamily="2" charset="-78"/>
              </a:rPr>
              <a:t>روشهای </a:t>
            </a:r>
            <a:r>
              <a:rPr lang="fa-IR" b="1" dirty="0">
                <a:solidFill>
                  <a:srgbClr val="FF0000"/>
                </a:solidFill>
                <a:cs typeface="B Mitra" pitchFamily="2" charset="-78"/>
              </a:rPr>
              <a:t>كلي براي انجماد مواد غذايي وجود دارد كه عبارتند </a:t>
            </a:r>
            <a:r>
              <a:rPr lang="fa-IR" b="1" dirty="0" smtClean="0">
                <a:solidFill>
                  <a:srgbClr val="FF0000"/>
                </a:solidFill>
                <a:cs typeface="B Mitra" pitchFamily="2" charset="-78"/>
              </a:rPr>
              <a:t>از</a:t>
            </a:r>
            <a:r>
              <a:rPr lang="fa-IR" b="1" dirty="0" smtClean="0">
                <a:solidFill>
                  <a:srgbClr val="FF0000"/>
                </a:solidFill>
                <a:cs typeface="B Mitra" pitchFamily="2" charset="-78"/>
              </a:rPr>
              <a:t>:</a:t>
            </a:r>
          </a:p>
          <a:p>
            <a:pPr>
              <a:lnSpc>
                <a:spcPct val="150000"/>
              </a:lnSpc>
              <a:buNone/>
            </a:pPr>
            <a:r>
              <a:rPr lang="fa-IR" sz="2800" b="1" dirty="0">
                <a:solidFill>
                  <a:srgbClr val="FF0000"/>
                </a:solidFill>
                <a:cs typeface="B Nazanin" panose="00000400000000000000" pitchFamily="2" charset="-78"/>
              </a:rPr>
              <a:t/>
            </a:r>
            <a:br>
              <a:rPr lang="fa-IR" sz="2800" b="1" dirty="0">
                <a:solidFill>
                  <a:srgbClr val="FF0000"/>
                </a:solidFill>
                <a:cs typeface="B Nazanin" panose="00000400000000000000" pitchFamily="2" charset="-78"/>
              </a:rPr>
            </a:br>
            <a:r>
              <a:rPr lang="fa-IR" sz="2800" b="1" dirty="0">
                <a:solidFill>
                  <a:srgbClr val="FF0000"/>
                </a:solidFill>
                <a:cs typeface="B Nazanin" panose="00000400000000000000" pitchFamily="2" charset="-78"/>
              </a:rPr>
              <a:t>الف </a:t>
            </a:r>
            <a:r>
              <a:rPr lang="fa-IR" sz="2800" b="1" dirty="0" smtClean="0">
                <a:solidFill>
                  <a:srgbClr val="FF0000"/>
                </a:solidFill>
                <a:cs typeface="B Nazanin" panose="00000400000000000000" pitchFamily="2" charset="-78"/>
              </a:rPr>
              <a:t>– </a:t>
            </a:r>
            <a:r>
              <a:rPr lang="fa-IR" sz="2800" b="1" dirty="0" smtClean="0">
                <a:solidFill>
                  <a:srgbClr val="C00000"/>
                </a:solidFill>
                <a:cs typeface="B Nazanin" panose="00000400000000000000" pitchFamily="2" charset="-78"/>
              </a:rPr>
              <a:t>استفاده از جر</a:t>
            </a:r>
            <a:r>
              <a:rPr lang="ar-SA" sz="2800" b="1" dirty="0" smtClean="0">
                <a:solidFill>
                  <a:srgbClr val="C00000"/>
                </a:solidFill>
                <a:cs typeface="B Nazanin" panose="00000400000000000000" pitchFamily="2" charset="-78"/>
              </a:rPr>
              <a:t>ي</a:t>
            </a:r>
            <a:r>
              <a:rPr lang="fa-IR" sz="2800" b="1" dirty="0" smtClean="0">
                <a:solidFill>
                  <a:srgbClr val="C00000"/>
                </a:solidFill>
                <a:cs typeface="B Nazanin" panose="00000400000000000000" pitchFamily="2" charset="-78"/>
              </a:rPr>
              <a:t>ان هوا</a:t>
            </a:r>
            <a:r>
              <a:rPr lang="ar-SA" sz="2800" b="1" dirty="0" smtClean="0">
                <a:solidFill>
                  <a:srgbClr val="C00000"/>
                </a:solidFill>
                <a:cs typeface="B Nazanin" panose="00000400000000000000" pitchFamily="2" charset="-78"/>
              </a:rPr>
              <a:t>ي</a:t>
            </a:r>
            <a:r>
              <a:rPr lang="fa-IR" sz="2800" b="1" dirty="0" smtClean="0">
                <a:solidFill>
                  <a:srgbClr val="C00000"/>
                </a:solidFill>
                <a:cs typeface="B Nazanin" panose="00000400000000000000" pitchFamily="2" charset="-78"/>
              </a:rPr>
              <a:t> ساکن (انجماد کند)</a:t>
            </a:r>
            <a:r>
              <a:rPr lang="fa-IR" sz="1400" b="1" dirty="0" smtClean="0">
                <a:solidFill>
                  <a:srgbClr val="C00000"/>
                </a:solidFill>
                <a:cs typeface="B Nazanin" panose="00000400000000000000" pitchFamily="2" charset="-78"/>
              </a:rPr>
              <a:t>:  </a:t>
            </a:r>
            <a:r>
              <a:rPr lang="fa-IR" b="1" dirty="0" smtClean="0">
                <a:cs typeface="B Nazanin" panose="00000400000000000000" pitchFamily="2" charset="-78"/>
              </a:rPr>
              <a:t>محصول </a:t>
            </a:r>
            <a:r>
              <a:rPr lang="fa-IR" b="1" dirty="0">
                <a:cs typeface="B Nazanin" panose="00000400000000000000" pitchFamily="2" charset="-78"/>
              </a:rPr>
              <a:t>را در هواي ساكن سرد قرار مي دهند كه با تبادل حرارت با محيط اطراف خود منجمد مي گردد . اين روش باعث انجماد </a:t>
            </a:r>
            <a:r>
              <a:rPr lang="fa-IR" b="1" dirty="0" smtClean="0">
                <a:cs typeface="B Nazanin" panose="00000400000000000000" pitchFamily="2" charset="-78"/>
              </a:rPr>
              <a:t>كند و آهسته</a:t>
            </a:r>
            <a:r>
              <a:rPr lang="fa-IR" b="1" dirty="0">
                <a:cs typeface="B Nazanin" panose="00000400000000000000" pitchFamily="2" charset="-78"/>
              </a:rPr>
              <a:t> كه مورد استفاده </a:t>
            </a:r>
            <a:r>
              <a:rPr lang="fa-IR" b="1" dirty="0" smtClean="0">
                <a:cs typeface="B Nazanin" panose="00000400000000000000" pitchFamily="2" charset="-78"/>
              </a:rPr>
              <a:t>چندانی بخصوص در صنعت </a:t>
            </a:r>
            <a:r>
              <a:rPr lang="fa-IR" b="1" dirty="0">
                <a:cs typeface="B Nazanin" panose="00000400000000000000" pitchFamily="2" charset="-78"/>
              </a:rPr>
              <a:t>ندارد </a:t>
            </a:r>
            <a:r>
              <a:rPr lang="fa-IR" b="1" dirty="0">
                <a:cs typeface="B Mitra" pitchFamily="2" charset="-78"/>
              </a:rPr>
              <a:t/>
            </a:r>
            <a:br>
              <a:rPr lang="fa-IR" b="1" dirty="0">
                <a:cs typeface="B Mitra" pitchFamily="2" charset="-78"/>
              </a:rPr>
            </a:br>
            <a:r>
              <a:rPr lang="fa-IR" b="1" dirty="0" smtClean="0">
                <a:cs typeface="B Mitra" pitchFamily="2" charset="-78"/>
              </a:rPr>
              <a:t>  </a:t>
            </a:r>
            <a:r>
              <a:rPr lang="fa-IR" b="1" dirty="0">
                <a:cs typeface="B Mitra" pitchFamily="2" charset="-78"/>
              </a:rPr>
              <a:t/>
            </a:r>
            <a:br>
              <a:rPr lang="fa-IR" b="1" dirty="0">
                <a:cs typeface="B Mitra" pitchFamily="2" charset="-78"/>
              </a:rPr>
            </a:b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9552" y="908720"/>
            <a:ext cx="8285162" cy="4093428"/>
          </a:xfrm>
          <a:prstGeom prst="rect">
            <a:avLst/>
          </a:prstGeom>
          <a:noFill/>
          <a:ln w="9525">
            <a:noFill/>
            <a:miter lim="800000"/>
            <a:headEnd/>
            <a:tailEnd/>
          </a:ln>
        </p:spPr>
        <p:txBody>
          <a:bodyPr>
            <a:spAutoFit/>
          </a:bodyPr>
          <a:lstStyle/>
          <a:p>
            <a:pPr algn="just" rtl="1">
              <a:spcBef>
                <a:spcPct val="50000"/>
              </a:spcBef>
            </a:pPr>
            <a:r>
              <a:rPr lang="fa-IR" sz="2000" b="1" dirty="0" smtClean="0">
                <a:solidFill>
                  <a:srgbClr val="C00000"/>
                </a:solidFill>
                <a:cs typeface="B Nazanin" panose="00000400000000000000" pitchFamily="2" charset="-78"/>
              </a:rPr>
              <a:t>ب- استفاده از جر</a:t>
            </a:r>
            <a:r>
              <a:rPr lang="ar-SA" sz="2000" b="1" dirty="0" smtClean="0">
                <a:solidFill>
                  <a:srgbClr val="C00000"/>
                </a:solidFill>
                <a:cs typeface="B Nazanin" panose="00000400000000000000" pitchFamily="2" charset="-78"/>
              </a:rPr>
              <a:t>ي</a:t>
            </a:r>
            <a:r>
              <a:rPr lang="fa-IR" sz="2000" b="1" dirty="0" smtClean="0">
                <a:solidFill>
                  <a:srgbClr val="C00000"/>
                </a:solidFill>
                <a:cs typeface="B Nazanin" panose="00000400000000000000" pitchFamily="2" charset="-78"/>
              </a:rPr>
              <a:t>ان هوا</a:t>
            </a:r>
            <a:r>
              <a:rPr lang="ar-SA" sz="2000" b="1" dirty="0" smtClean="0">
                <a:solidFill>
                  <a:srgbClr val="C00000"/>
                </a:solidFill>
                <a:cs typeface="B Nazanin" panose="00000400000000000000" pitchFamily="2" charset="-78"/>
              </a:rPr>
              <a:t>ي</a:t>
            </a:r>
            <a:r>
              <a:rPr lang="fa-IR" sz="2000" b="1" dirty="0" smtClean="0">
                <a:solidFill>
                  <a:srgbClr val="C00000"/>
                </a:solidFill>
                <a:cs typeface="B Nazanin" panose="00000400000000000000" pitchFamily="2" charset="-78"/>
              </a:rPr>
              <a:t> سرد : ( انجماد تند) </a:t>
            </a:r>
            <a:endParaRPr lang="fa-IR" sz="2000" b="1" dirty="0">
              <a:solidFill>
                <a:srgbClr val="C00000"/>
              </a:solidFill>
              <a:cs typeface="B Nazanin" panose="00000400000000000000" pitchFamily="2" charset="-78"/>
            </a:endParaRPr>
          </a:p>
          <a:p>
            <a:pPr algn="just" rtl="1">
              <a:spcBef>
                <a:spcPct val="50000"/>
              </a:spcBef>
            </a:pPr>
            <a:r>
              <a:rPr lang="fa-IR" sz="2000" b="1" dirty="0">
                <a:cs typeface="B Nazanin" panose="00000400000000000000" pitchFamily="2" charset="-78"/>
              </a:rPr>
              <a:t>ماده غذا</a:t>
            </a:r>
            <a:r>
              <a:rPr lang="ar-SA" sz="2000" b="1" dirty="0">
                <a:cs typeface="B Nazanin" panose="00000400000000000000" pitchFamily="2" charset="-78"/>
              </a:rPr>
              <a:t>يي</a:t>
            </a:r>
            <a:r>
              <a:rPr lang="fa-IR" sz="2000" b="1" dirty="0">
                <a:cs typeface="B Nazanin" panose="00000400000000000000" pitchFamily="2" charset="-78"/>
              </a:rPr>
              <a:t> در تونل انجماد با برودت </a:t>
            </a:r>
            <a:r>
              <a:rPr lang="fa-IR" sz="2000" b="1" dirty="0">
                <a:latin typeface="Arial" charset="0"/>
                <a:cs typeface="B Nazanin" panose="00000400000000000000" pitchFamily="2" charset="-78"/>
              </a:rPr>
              <a:t>30 –</a:t>
            </a:r>
            <a:r>
              <a:rPr lang="fa-IR" sz="2000" b="1" dirty="0">
                <a:cs typeface="B Nazanin" panose="00000400000000000000" pitchFamily="2" charset="-78"/>
              </a:rPr>
              <a:t> تا </a:t>
            </a:r>
            <a:r>
              <a:rPr lang="fa-IR" sz="2000" b="1" dirty="0">
                <a:latin typeface="Arial" charset="0"/>
                <a:cs typeface="B Nazanin" panose="00000400000000000000" pitchFamily="2" charset="-78"/>
              </a:rPr>
              <a:t>40 –</a:t>
            </a:r>
            <a:r>
              <a:rPr lang="fa-IR" sz="2000" b="1" dirty="0">
                <a:cs typeface="B Nazanin" panose="00000400000000000000" pitchFamily="2" charset="-78"/>
              </a:rPr>
              <a:t> </a:t>
            </a:r>
            <a:r>
              <a:rPr lang="fa-IR" sz="2000" b="1" dirty="0" smtClean="0">
                <a:cs typeface="B Nazanin" panose="00000400000000000000" pitchFamily="2" charset="-78"/>
              </a:rPr>
              <a:t> قرار گرفته و جر</a:t>
            </a:r>
            <a:r>
              <a:rPr lang="ar-SA" sz="2000" b="1" dirty="0">
                <a:cs typeface="B Nazanin" panose="00000400000000000000" pitchFamily="2" charset="-78"/>
              </a:rPr>
              <a:t>ي</a:t>
            </a:r>
            <a:r>
              <a:rPr lang="fa-IR" sz="2000" b="1" dirty="0">
                <a:cs typeface="B Nazanin" panose="00000400000000000000" pitchFamily="2" charset="-78"/>
              </a:rPr>
              <a:t>ان هوا</a:t>
            </a:r>
            <a:r>
              <a:rPr lang="ar-SA" sz="2000" b="1" dirty="0">
                <a:cs typeface="B Nazanin" panose="00000400000000000000" pitchFamily="2" charset="-78"/>
              </a:rPr>
              <a:t>ي</a:t>
            </a:r>
            <a:r>
              <a:rPr lang="fa-IR" sz="2000" b="1" dirty="0">
                <a:cs typeface="B Nazanin" panose="00000400000000000000" pitchFamily="2" charset="-78"/>
              </a:rPr>
              <a:t> </a:t>
            </a:r>
            <a:r>
              <a:rPr lang="fa-IR" sz="2000" b="1" dirty="0" smtClean="0">
                <a:cs typeface="B Nazanin" panose="00000400000000000000" pitchFamily="2" charset="-78"/>
              </a:rPr>
              <a:t>سرد با سرعت </a:t>
            </a:r>
            <a:r>
              <a:rPr lang="fa-IR" sz="2000" b="1" dirty="0" smtClean="0">
                <a:latin typeface="Arial" charset="0"/>
                <a:cs typeface="B Nazanin" panose="00000400000000000000" pitchFamily="2" charset="-78"/>
              </a:rPr>
              <a:t>3</a:t>
            </a:r>
            <a:r>
              <a:rPr lang="fa-IR" sz="2000" b="1" dirty="0" smtClean="0">
                <a:cs typeface="B Nazanin" panose="00000400000000000000" pitchFamily="2" charset="-78"/>
              </a:rPr>
              <a:t> </a:t>
            </a:r>
            <a:r>
              <a:rPr lang="fa-IR" sz="2000" b="1" dirty="0">
                <a:cs typeface="B Nazanin" panose="00000400000000000000" pitchFamily="2" charset="-78"/>
              </a:rPr>
              <a:t>ال</a:t>
            </a:r>
            <a:r>
              <a:rPr lang="ar-SA" sz="2000" b="1" dirty="0">
                <a:cs typeface="B Nazanin" panose="00000400000000000000" pitchFamily="2" charset="-78"/>
              </a:rPr>
              <a:t>ي</a:t>
            </a:r>
            <a:r>
              <a:rPr lang="fa-IR" sz="2000" b="1" dirty="0">
                <a:cs typeface="B Nazanin" panose="00000400000000000000" pitchFamily="2" charset="-78"/>
              </a:rPr>
              <a:t> </a:t>
            </a:r>
            <a:r>
              <a:rPr lang="fa-IR" sz="2000" b="1" dirty="0">
                <a:latin typeface="Arial" charset="0"/>
                <a:cs typeface="B Nazanin" panose="00000400000000000000" pitchFamily="2" charset="-78"/>
              </a:rPr>
              <a:t>6</a:t>
            </a:r>
            <a:r>
              <a:rPr lang="fa-IR" sz="2000" b="1" dirty="0">
                <a:cs typeface="B Nazanin" panose="00000400000000000000" pitchFamily="2" charset="-78"/>
              </a:rPr>
              <a:t> متر بر ثان</a:t>
            </a:r>
            <a:r>
              <a:rPr lang="ar-SA" sz="2000" b="1" dirty="0">
                <a:cs typeface="B Nazanin" panose="00000400000000000000" pitchFamily="2" charset="-78"/>
              </a:rPr>
              <a:t>ي</a:t>
            </a:r>
            <a:r>
              <a:rPr lang="fa-IR" sz="2000" b="1" dirty="0">
                <a:cs typeface="B Nazanin" panose="00000400000000000000" pitchFamily="2" charset="-78"/>
              </a:rPr>
              <a:t>ه </a:t>
            </a:r>
            <a:r>
              <a:rPr lang="fa-IR" sz="2000" b="1" dirty="0" smtClean="0">
                <a:cs typeface="B Nazanin" panose="00000400000000000000" pitchFamily="2" charset="-78"/>
              </a:rPr>
              <a:t>از ميان محصولات و يا بسته هاي آن عبور مي کند . استفاده از اين روش بستگي به نوع ، شكل و وزن و ... محصول دارد كه براساس آن دستگاههاي مختلف ساختـــه مي شود . گاهي از يك اتاق انجماد استفاده كرده و هواي سرد بوسيله فن هاي قوي دميده مي شود . گاهي مواد غذایی روی دستگاه خاصی مثل تونل و نوار نقاله و .... قرار </a:t>
            </a:r>
            <a:r>
              <a:rPr lang="fa-IR" sz="2000" b="1" dirty="0">
                <a:cs typeface="B Nazanin" panose="00000400000000000000" pitchFamily="2" charset="-78"/>
              </a:rPr>
              <a:t>گرفته و پس از مدت مع</a:t>
            </a:r>
            <a:r>
              <a:rPr lang="ar-SA" sz="2000" b="1" dirty="0">
                <a:cs typeface="B Nazanin" panose="00000400000000000000" pitchFamily="2" charset="-78"/>
              </a:rPr>
              <a:t>ي</a:t>
            </a:r>
            <a:r>
              <a:rPr lang="fa-IR" sz="2000" b="1" dirty="0">
                <a:cs typeface="B Nazanin" panose="00000400000000000000" pitchFamily="2" charset="-78"/>
              </a:rPr>
              <a:t>ن</a:t>
            </a:r>
            <a:r>
              <a:rPr lang="ar-SA" sz="2000" b="1" dirty="0">
                <a:cs typeface="B Nazanin" panose="00000400000000000000" pitchFamily="2" charset="-78"/>
              </a:rPr>
              <a:t>ي</a:t>
            </a:r>
            <a:r>
              <a:rPr lang="fa-IR" sz="2000" b="1" dirty="0">
                <a:cs typeface="B Nazanin" panose="00000400000000000000" pitchFamily="2" charset="-78"/>
              </a:rPr>
              <a:t> انجماد حاصل م</a:t>
            </a:r>
            <a:r>
              <a:rPr lang="ar-SA" sz="2000" b="1" dirty="0">
                <a:cs typeface="B Nazanin" panose="00000400000000000000" pitchFamily="2" charset="-78"/>
              </a:rPr>
              <a:t>ي</a:t>
            </a:r>
            <a:r>
              <a:rPr lang="fa-IR" sz="2000" b="1" dirty="0">
                <a:cs typeface="B Nazanin" panose="00000400000000000000" pitchFamily="2" charset="-78"/>
              </a:rPr>
              <a:t> گردد .</a:t>
            </a:r>
          </a:p>
          <a:p>
            <a:pPr algn="just" rtl="1">
              <a:spcBef>
                <a:spcPct val="50000"/>
              </a:spcBef>
            </a:pPr>
            <a:r>
              <a:rPr lang="fa-IR" sz="2000" b="1" dirty="0">
                <a:cs typeface="B Nazanin" panose="00000400000000000000" pitchFamily="2" charset="-78"/>
              </a:rPr>
              <a:t>ا</a:t>
            </a:r>
            <a:r>
              <a:rPr lang="ar-SA" sz="2000" b="1" dirty="0">
                <a:cs typeface="B Nazanin" panose="00000400000000000000" pitchFamily="2" charset="-78"/>
              </a:rPr>
              <a:t>ي</a:t>
            </a:r>
            <a:r>
              <a:rPr lang="fa-IR" sz="2000" b="1" dirty="0">
                <a:cs typeface="B Nazanin" panose="00000400000000000000" pitchFamily="2" charset="-78"/>
              </a:rPr>
              <a:t>ن روش ب</a:t>
            </a:r>
            <a:r>
              <a:rPr lang="ar-SA" sz="2000" b="1" dirty="0">
                <a:cs typeface="B Nazanin" panose="00000400000000000000" pitchFamily="2" charset="-78"/>
              </a:rPr>
              <a:t>ي</a:t>
            </a:r>
            <a:r>
              <a:rPr lang="fa-IR" sz="2000" b="1" dirty="0">
                <a:cs typeface="B Nazanin" panose="00000400000000000000" pitchFamily="2" charset="-78"/>
              </a:rPr>
              <a:t>شتر برا</a:t>
            </a:r>
            <a:r>
              <a:rPr lang="ar-SA" sz="2000" b="1" dirty="0">
                <a:cs typeface="B Nazanin" panose="00000400000000000000" pitchFamily="2" charset="-78"/>
              </a:rPr>
              <a:t>ي</a:t>
            </a:r>
            <a:r>
              <a:rPr lang="fa-IR" sz="2000" b="1" dirty="0">
                <a:cs typeface="B Nazanin" panose="00000400000000000000" pitchFamily="2" charset="-78"/>
              </a:rPr>
              <a:t> لاشه ها</a:t>
            </a:r>
            <a:r>
              <a:rPr lang="ar-SA" sz="2000" b="1" dirty="0">
                <a:cs typeface="B Nazanin" panose="00000400000000000000" pitchFamily="2" charset="-78"/>
              </a:rPr>
              <a:t>ي</a:t>
            </a:r>
            <a:r>
              <a:rPr lang="fa-IR" sz="2000" b="1" dirty="0">
                <a:cs typeface="B Nazanin" panose="00000400000000000000" pitchFamily="2" charset="-78"/>
              </a:rPr>
              <a:t> ح</a:t>
            </a:r>
            <a:r>
              <a:rPr lang="ar-SA" sz="2000" b="1" dirty="0">
                <a:cs typeface="B Nazanin" panose="00000400000000000000" pitchFamily="2" charset="-78"/>
              </a:rPr>
              <a:t>ي</a:t>
            </a:r>
            <a:r>
              <a:rPr lang="fa-IR" sz="2000" b="1" dirty="0">
                <a:cs typeface="B Nazanin" panose="00000400000000000000" pitchFamily="2" charset="-78"/>
              </a:rPr>
              <a:t>وانات و ن</a:t>
            </a:r>
            <a:r>
              <a:rPr lang="ar-SA" sz="2000" b="1" dirty="0">
                <a:cs typeface="B Nazanin" panose="00000400000000000000" pitchFamily="2" charset="-78"/>
              </a:rPr>
              <a:t>ي</a:t>
            </a:r>
            <a:r>
              <a:rPr lang="fa-IR" sz="2000" b="1" dirty="0">
                <a:cs typeface="B Nazanin" panose="00000400000000000000" pitchFamily="2" charset="-78"/>
              </a:rPr>
              <a:t>ز مواد غذا</a:t>
            </a:r>
            <a:r>
              <a:rPr lang="ar-SA" sz="2000" b="1" dirty="0">
                <a:cs typeface="B Nazanin" panose="00000400000000000000" pitchFamily="2" charset="-78"/>
              </a:rPr>
              <a:t>يي</a:t>
            </a:r>
            <a:r>
              <a:rPr lang="fa-IR" sz="2000" b="1" dirty="0">
                <a:cs typeface="B Nazanin" panose="00000400000000000000" pitchFamily="2" charset="-78"/>
              </a:rPr>
              <a:t> بسته بند</a:t>
            </a:r>
            <a:r>
              <a:rPr lang="ar-SA" sz="2000" b="1" dirty="0">
                <a:cs typeface="B Nazanin" panose="00000400000000000000" pitchFamily="2" charset="-78"/>
              </a:rPr>
              <a:t>ي</a:t>
            </a:r>
            <a:r>
              <a:rPr lang="fa-IR" sz="2000" b="1" dirty="0">
                <a:cs typeface="B Nazanin" panose="00000400000000000000" pitchFamily="2" charset="-78"/>
              </a:rPr>
              <a:t> شده بااندازه ها</a:t>
            </a:r>
            <a:r>
              <a:rPr lang="ar-SA" sz="2000" b="1" dirty="0">
                <a:cs typeface="B Nazanin" panose="00000400000000000000" pitchFamily="2" charset="-78"/>
              </a:rPr>
              <a:t>ي</a:t>
            </a:r>
            <a:r>
              <a:rPr lang="fa-IR" sz="2000" b="1" dirty="0">
                <a:cs typeface="B Nazanin" panose="00000400000000000000" pitchFamily="2" charset="-78"/>
              </a:rPr>
              <a:t> مختلف بکار م</a:t>
            </a:r>
            <a:r>
              <a:rPr lang="ar-SA" sz="2000" b="1" dirty="0">
                <a:cs typeface="B Nazanin" panose="00000400000000000000" pitchFamily="2" charset="-78"/>
              </a:rPr>
              <a:t>ي</a:t>
            </a:r>
            <a:r>
              <a:rPr lang="fa-IR" sz="2000" b="1" dirty="0">
                <a:cs typeface="B Nazanin" panose="00000400000000000000" pitchFamily="2" charset="-78"/>
              </a:rPr>
              <a:t> رود.</a:t>
            </a:r>
          </a:p>
          <a:p>
            <a:pPr algn="just" rtl="1">
              <a:spcBef>
                <a:spcPct val="50000"/>
              </a:spcBef>
            </a:pPr>
            <a:endParaRPr lang="fa-IR" sz="2000" dirty="0">
              <a:cs typeface="B Nazanin" panose="00000400000000000000" pitchFamily="2" charset="-78"/>
            </a:endParaRPr>
          </a:p>
          <a:p>
            <a:pPr algn="just" rtl="1">
              <a:spcBef>
                <a:spcPct val="50000"/>
              </a:spcBef>
            </a:pPr>
            <a:endParaRPr lang="fa-IR" sz="2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تونل انجماد</a:t>
            </a:r>
            <a:endParaRPr lang="fa-IR" dirty="0"/>
          </a:p>
        </p:txBody>
      </p:sp>
      <p:pic>
        <p:nvPicPr>
          <p:cNvPr id="8194" name="Picture 2" descr="C:\Users\Sony\Desktop\download (3).jpg"/>
          <p:cNvPicPr>
            <a:picLocks noGrp="1" noChangeAspect="1" noChangeArrowheads="1"/>
          </p:cNvPicPr>
          <p:nvPr>
            <p:ph idx="1"/>
          </p:nvPr>
        </p:nvPicPr>
        <p:blipFill>
          <a:blip r:embed="rId2"/>
          <a:srcRect/>
          <a:stretch>
            <a:fillRect/>
          </a:stretch>
        </p:blipFill>
        <p:spPr bwMode="auto">
          <a:xfrm>
            <a:off x="1123722" y="1357298"/>
            <a:ext cx="6911908" cy="500066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9218" name="Picture 2" descr="C:\Users\Sony\Desktop\download (6).jpg"/>
          <p:cNvPicPr>
            <a:picLocks noGrp="1" noChangeAspect="1" noChangeArrowheads="1"/>
          </p:cNvPicPr>
          <p:nvPr>
            <p:ph idx="1"/>
          </p:nvPr>
        </p:nvPicPr>
        <p:blipFill>
          <a:blip r:embed="rId2"/>
          <a:srcRect/>
          <a:stretch>
            <a:fillRect/>
          </a:stretch>
        </p:blipFill>
        <p:spPr bwMode="auto">
          <a:xfrm>
            <a:off x="-126751" y="0"/>
            <a:ext cx="9191134"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ntact_BANDBELT3"/>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iqfcontactbeltfreeze_rev"/>
          <p:cNvPicPr>
            <a:picLocks noChangeAspect="1" noChangeArrowheads="1"/>
          </p:cNvPicPr>
          <p:nvPr/>
        </p:nvPicPr>
        <p:blipFill>
          <a:blip r:embed="rId2"/>
          <a:srcRect/>
          <a:stretch>
            <a:fillRect/>
          </a:stretch>
        </p:blipFill>
        <p:spPr bwMode="auto">
          <a:xfrm>
            <a:off x="642910" y="785794"/>
            <a:ext cx="8006124" cy="498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548680"/>
            <a:ext cx="6840759" cy="1280890"/>
          </a:xfrm>
        </p:spPr>
        <p:txBody>
          <a:bodyPr>
            <a:normAutofit/>
          </a:bodyPr>
          <a:lstStyle/>
          <a:p>
            <a:pPr algn="ctr"/>
            <a:r>
              <a:rPr lang="fa-IR" sz="2800" b="1" dirty="0" smtClean="0">
                <a:solidFill>
                  <a:srgbClr val="FF0000"/>
                </a:solidFill>
                <a:cs typeface="B Mitra" pitchFamily="2" charset="-78"/>
              </a:rPr>
              <a:t>ج- استفاده از تماس غير مستقيم محصول با صفحات سرد كننده :</a:t>
            </a:r>
            <a:endParaRPr lang="en-US" sz="2800" b="1" dirty="0">
              <a:solidFill>
                <a:srgbClr val="FF0000"/>
              </a:solidFill>
            </a:endParaRPr>
          </a:p>
        </p:txBody>
      </p:sp>
      <p:sp>
        <p:nvSpPr>
          <p:cNvPr id="3" name="Content Placeholder 2"/>
          <p:cNvSpPr>
            <a:spLocks noGrp="1"/>
          </p:cNvSpPr>
          <p:nvPr>
            <p:ph idx="1"/>
          </p:nvPr>
        </p:nvSpPr>
        <p:spPr>
          <a:xfrm>
            <a:off x="539552" y="1412776"/>
            <a:ext cx="8229600" cy="4525963"/>
          </a:xfrm>
        </p:spPr>
        <p:txBody>
          <a:bodyPr>
            <a:noAutofit/>
          </a:bodyPr>
          <a:lstStyle/>
          <a:p>
            <a:pPr algn="just" rtl="1">
              <a:buNone/>
            </a:pPr>
            <a:r>
              <a:rPr lang="fa-IR" sz="2000" dirty="0">
                <a:cs typeface="B Nazanin" panose="00000400000000000000" pitchFamily="2" charset="-78"/>
              </a:rPr>
              <a:t/>
            </a:r>
            <a:br>
              <a:rPr lang="fa-IR" sz="2000" dirty="0">
                <a:cs typeface="B Nazanin" panose="00000400000000000000" pitchFamily="2" charset="-78"/>
              </a:rPr>
            </a:br>
            <a:r>
              <a:rPr lang="fa-IR" sz="2000" dirty="0">
                <a:cs typeface="B Nazanin" panose="00000400000000000000" pitchFamily="2" charset="-78"/>
              </a:rPr>
              <a:t>در اين روش غذاها در سيني هاي مخصوص گذاشته و سيني در تماس </a:t>
            </a:r>
            <a:r>
              <a:rPr lang="fa-IR" sz="2000" dirty="0" smtClean="0">
                <a:cs typeface="B Nazanin" panose="00000400000000000000" pitchFamily="2" charset="-78"/>
              </a:rPr>
              <a:t>با </a:t>
            </a:r>
            <a:r>
              <a:rPr lang="fa-IR" sz="2000" dirty="0">
                <a:cs typeface="B Nazanin" panose="00000400000000000000" pitchFamily="2" charset="-78"/>
              </a:rPr>
              <a:t>جدار سرد قرار گرفته موجب انتقال گرما از غذا به مبرد ميشود . سرعت انجماد در اين روش زياد است و مدت زمان انجماد بستگي به درجه حرارت </a:t>
            </a:r>
            <a:r>
              <a:rPr lang="fa-IR" sz="2000" dirty="0" smtClean="0">
                <a:cs typeface="B Nazanin" panose="00000400000000000000" pitchFamily="2" charset="-78"/>
              </a:rPr>
              <a:t>مبرد، </a:t>
            </a:r>
            <a:r>
              <a:rPr lang="fa-IR" sz="2000" dirty="0">
                <a:cs typeface="B Nazanin" panose="00000400000000000000" pitchFamily="2" charset="-78"/>
              </a:rPr>
              <a:t>حجم ماده منجمد شونده و نوع بسته </a:t>
            </a:r>
            <a:r>
              <a:rPr lang="fa-IR" sz="2000" dirty="0" smtClean="0">
                <a:cs typeface="B Nazanin" panose="00000400000000000000" pitchFamily="2" charset="-78"/>
              </a:rPr>
              <a:t>بندي، </a:t>
            </a:r>
            <a:r>
              <a:rPr lang="fa-IR" sz="2000" dirty="0">
                <a:cs typeface="B Nazanin" panose="00000400000000000000" pitchFamily="2" charset="-78"/>
              </a:rPr>
              <a:t>نوع غذا و شدت تماس دارد . در اين روش براي لاشه هاي گوشت مناسب نيست ولي براي گوشت هاي كارتني كاربرد دارد .  </a:t>
            </a:r>
            <a:endParaRPr lang="en-US" sz="20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357158" y="571456"/>
            <a:ext cx="8572560" cy="6286544"/>
          </a:xfrm>
        </p:spPr>
        <p:txBody>
          <a:bodyPr>
            <a:noAutofit/>
          </a:bodyPr>
          <a:lstStyle/>
          <a:p>
            <a:pPr algn="just" rtl="1">
              <a:lnSpc>
                <a:spcPct val="80000"/>
              </a:lnSpc>
              <a:buNone/>
            </a:pPr>
            <a:endParaRPr lang="fa-IR" sz="2400" b="1" dirty="0" smtClean="0">
              <a:solidFill>
                <a:srgbClr val="FF0000"/>
              </a:solidFill>
              <a:cs typeface="B Nazanin" panose="00000400000000000000" pitchFamily="2" charset="-78"/>
            </a:endParaRPr>
          </a:p>
          <a:p>
            <a:pPr algn="just" rtl="1">
              <a:lnSpc>
                <a:spcPct val="80000"/>
              </a:lnSpc>
              <a:buNone/>
            </a:pPr>
            <a:endParaRPr lang="fa-IR" sz="2400" b="1" dirty="0" smtClean="0">
              <a:solidFill>
                <a:srgbClr val="FF0000"/>
              </a:solidFill>
              <a:cs typeface="B Nazanin" panose="00000400000000000000" pitchFamily="2" charset="-78"/>
            </a:endParaRPr>
          </a:p>
          <a:p>
            <a:pPr algn="just" rtl="1">
              <a:lnSpc>
                <a:spcPct val="80000"/>
              </a:lnSpc>
              <a:buNone/>
            </a:pPr>
            <a:r>
              <a:rPr lang="fa-IR" sz="2400" b="1" dirty="0" err="1" smtClean="0">
                <a:solidFill>
                  <a:srgbClr val="FF0000"/>
                </a:solidFill>
                <a:cs typeface="B Nazanin" panose="00000400000000000000" pitchFamily="2" charset="-78"/>
              </a:rPr>
              <a:t>سازگاري</a:t>
            </a:r>
            <a:r>
              <a:rPr lang="fa-IR" sz="2400" b="1" dirty="0" smtClean="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مواد غذايي </a:t>
            </a:r>
            <a:r>
              <a:rPr lang="fa-IR" sz="2400" b="1" dirty="0" smtClean="0">
                <a:solidFill>
                  <a:srgbClr val="0070C0"/>
                </a:solidFill>
                <a:cs typeface="B Nazanin" panose="00000400000000000000" pitchFamily="2" charset="-78"/>
              </a:rPr>
              <a:t>:</a:t>
            </a:r>
            <a:r>
              <a:rPr lang="fa-IR" sz="2400" b="1"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سازگاري مواد غذايي يعني وقتي مواد مختلف در كنار يكديگر و در يك انبار قرار گيرند هيچگونه اثرات سوء و نامطلوبي كه منجر به کاهش كيفيت ماده غذايي بشود ، بر روی هم نداشته باشند. مواد غذايي از جنبه‌هاي مختلف ميتوانند تحت تاثير قرار بگيرند كه اين موارد بايد در انبار كردن آنها مد نظر قرار گيرند </a:t>
            </a:r>
            <a:r>
              <a:rPr lang="fa-IR" sz="2400" b="1" dirty="0" smtClean="0">
                <a:solidFill>
                  <a:schemeClr val="tx1"/>
                </a:solidFill>
                <a:cs typeface="B Nazanin" panose="00000400000000000000" pitchFamily="2" charset="-78"/>
              </a:rPr>
              <a:t>.</a:t>
            </a:r>
          </a:p>
          <a:p>
            <a:pPr algn="just" rtl="1">
              <a:lnSpc>
                <a:spcPct val="80000"/>
              </a:lnSpc>
              <a:buNone/>
            </a:pPr>
            <a:r>
              <a:rPr lang="fa-IR" sz="2400" dirty="0" smtClean="0">
                <a:solidFill>
                  <a:schemeClr val="tx1"/>
                </a:solidFill>
                <a:cs typeface="B Nazanin" panose="00000400000000000000" pitchFamily="2" charset="-78"/>
              </a:rPr>
              <a:t> اين عوامل عبارتند از</a:t>
            </a:r>
            <a:r>
              <a:rPr lang="fa-IR" sz="2400" dirty="0" smtClean="0">
                <a:solidFill>
                  <a:schemeClr val="tx1"/>
                </a:solidFill>
                <a:cs typeface="B Nazanin" panose="00000400000000000000" pitchFamily="2" charset="-78"/>
              </a:rPr>
              <a:t>:</a:t>
            </a:r>
            <a:endParaRPr lang="fa-IR" sz="2400" dirty="0" smtClean="0">
              <a:cs typeface="B Nazanin" panose="00000400000000000000" pitchFamily="2" charset="-78"/>
            </a:endParaRPr>
          </a:p>
          <a:p>
            <a:pPr algn="just" rtl="1">
              <a:lnSpc>
                <a:spcPct val="80000"/>
              </a:lnSpc>
              <a:buNone/>
            </a:pPr>
            <a:r>
              <a:rPr lang="fa-IR" sz="2400" b="1" dirty="0" smtClean="0">
                <a:solidFill>
                  <a:srgbClr val="FF0000"/>
                </a:solidFill>
                <a:cs typeface="B Nazanin" panose="00000400000000000000" pitchFamily="2" charset="-78"/>
              </a:rPr>
              <a:t>الف</a:t>
            </a:r>
            <a:r>
              <a:rPr lang="fa-IR" sz="2400" dirty="0" smtClean="0">
                <a:cs typeface="B Nazanin" panose="00000400000000000000" pitchFamily="2" charset="-78"/>
              </a:rPr>
              <a:t> - </a:t>
            </a:r>
            <a:r>
              <a:rPr lang="fa-IR" sz="2400" b="1" dirty="0" smtClean="0">
                <a:solidFill>
                  <a:srgbClr val="0070C0"/>
                </a:solidFill>
                <a:cs typeface="B Nazanin" panose="00000400000000000000" pitchFamily="2" charset="-78"/>
              </a:rPr>
              <a:t>نوع و جنس ماده غذايي  </a:t>
            </a:r>
            <a:r>
              <a:rPr lang="fa-IR" sz="2400" dirty="0" smtClean="0">
                <a:cs typeface="B Nazanin" panose="00000400000000000000" pitchFamily="2" charset="-78"/>
              </a:rPr>
              <a:t>: هر نوع ماده غذايي بايد با هم جنس خود ذخيره شود مثلا محصولات گوشتي نميتوانند با كنسروها و كمپوتها در يك انبار نگهداري شوند.</a:t>
            </a:r>
          </a:p>
          <a:p>
            <a:pPr algn="just" rtl="1">
              <a:lnSpc>
                <a:spcPct val="80000"/>
              </a:lnSpc>
              <a:buNone/>
            </a:pPr>
            <a:r>
              <a:rPr lang="fa-IR" sz="2400" b="1" dirty="0" smtClean="0">
                <a:solidFill>
                  <a:srgbClr val="FF0000"/>
                </a:solidFill>
                <a:cs typeface="B Nazanin" panose="00000400000000000000" pitchFamily="2" charset="-78"/>
              </a:rPr>
              <a:t>ب </a:t>
            </a:r>
            <a:r>
              <a:rPr lang="fa-IR" sz="2400" dirty="0" smtClean="0">
                <a:cs typeface="B Nazanin" panose="00000400000000000000" pitchFamily="2" charset="-78"/>
              </a:rPr>
              <a:t>- </a:t>
            </a:r>
            <a:r>
              <a:rPr lang="fa-IR" sz="2400" b="1" dirty="0" smtClean="0">
                <a:solidFill>
                  <a:srgbClr val="0070C0"/>
                </a:solidFill>
                <a:cs typeface="B Nazanin" panose="00000400000000000000" pitchFamily="2" charset="-78"/>
              </a:rPr>
              <a:t>دماي نگهداري </a:t>
            </a:r>
            <a:r>
              <a:rPr lang="fa-IR" sz="2400" dirty="0" smtClean="0">
                <a:cs typeface="B Nazanin" panose="00000400000000000000" pitchFamily="2" charset="-78"/>
              </a:rPr>
              <a:t>: هر محصول بايد در دماي مناسب خود نگهداري و ذخيره شود</a:t>
            </a:r>
          </a:p>
          <a:p>
            <a:pPr algn="just" rtl="1">
              <a:lnSpc>
                <a:spcPct val="80000"/>
              </a:lnSpc>
              <a:buNone/>
            </a:pPr>
            <a:r>
              <a:rPr lang="fa-IR" sz="2400" b="1" dirty="0" smtClean="0">
                <a:solidFill>
                  <a:srgbClr val="FF0000"/>
                </a:solidFill>
                <a:cs typeface="B Nazanin" panose="00000400000000000000" pitchFamily="2" charset="-78"/>
              </a:rPr>
              <a:t>ج</a:t>
            </a:r>
            <a:r>
              <a:rPr lang="fa-IR" sz="2400" dirty="0" smtClean="0">
                <a:cs typeface="B Nazanin" panose="00000400000000000000" pitchFamily="2" charset="-78"/>
              </a:rPr>
              <a:t> - </a:t>
            </a:r>
            <a:r>
              <a:rPr lang="fa-IR" sz="2400" b="1" dirty="0" smtClean="0">
                <a:solidFill>
                  <a:srgbClr val="0070C0"/>
                </a:solidFill>
                <a:cs typeface="B Nazanin" panose="00000400000000000000" pitchFamily="2" charset="-78"/>
              </a:rPr>
              <a:t>رطوبت نسبي مورد نياز </a:t>
            </a:r>
            <a:r>
              <a:rPr lang="fa-IR" sz="2400" dirty="0" smtClean="0">
                <a:cs typeface="B Nazanin" panose="00000400000000000000" pitchFamily="2" charset="-78"/>
              </a:rPr>
              <a:t>: رطوبت انبار بايد متناسب با رطوبت موجود در محصول باشد ، از اين نظر محصولات با شرايط رطوبتي مشابه بايد در كنار يكديگر قرار گيرند . مثلا قرار دادن محصولات خشك و جاذب رطوبت در كنار محصولات با رطوبت زياد موجب خراب شدن آنها ميشود</a:t>
            </a:r>
            <a:endParaRPr lang="en-US" sz="2400" dirty="0" smtClean="0">
              <a:cs typeface="B Nazanin" panose="00000400000000000000" pitchFamily="2" charset="-78"/>
            </a:endParaRPr>
          </a:p>
        </p:txBody>
      </p:sp>
      <p:sp>
        <p:nvSpPr>
          <p:cNvPr id="4" name="Rectangle 3"/>
          <p:cNvSpPr/>
          <p:nvPr/>
        </p:nvSpPr>
        <p:spPr>
          <a:xfrm>
            <a:off x="899592" y="571456"/>
            <a:ext cx="6715172" cy="523220"/>
          </a:xfrm>
          <a:prstGeom prst="rect">
            <a:avLst/>
          </a:prstGeom>
        </p:spPr>
        <p:txBody>
          <a:bodyPr wrap="square">
            <a:spAutoFit/>
          </a:bodyPr>
          <a:lstStyle/>
          <a:p>
            <a:pPr algn="ctr"/>
            <a:r>
              <a:rPr lang="fa-IR" sz="2800" b="1" dirty="0" smtClean="0">
                <a:solidFill>
                  <a:srgbClr val="FF0000"/>
                </a:solidFill>
                <a:cs typeface="B Nazanin" panose="00000400000000000000" pitchFamily="2" charset="-78"/>
              </a:rPr>
              <a:t>سازگاري مواد غذايي با هم در انبار </a:t>
            </a:r>
            <a:endParaRPr lang="en-US" sz="2800" dirty="0">
              <a:cs typeface="B Nazanin" panose="00000400000000000000" pitchFamily="2" charset="-78"/>
            </a:endParaRPr>
          </a:p>
        </p:txBody>
      </p:sp>
    </p:spTree>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انجماد صفحه ای</a:t>
            </a:r>
            <a:endParaRPr lang="fa-IR" dirty="0"/>
          </a:p>
        </p:txBody>
      </p:sp>
      <p:pic>
        <p:nvPicPr>
          <p:cNvPr id="10242" name="Picture 2" descr="C:\Users\Sony\Desktop\download (5).jpg"/>
          <p:cNvPicPr>
            <a:picLocks noGrp="1" noChangeAspect="1" noChangeArrowheads="1"/>
          </p:cNvPicPr>
          <p:nvPr>
            <p:ph idx="1"/>
          </p:nvPr>
        </p:nvPicPr>
        <p:blipFill>
          <a:blip r:embed="rId2"/>
          <a:srcRect/>
          <a:stretch>
            <a:fillRect/>
          </a:stretch>
        </p:blipFill>
        <p:spPr bwMode="auto">
          <a:xfrm>
            <a:off x="1071538" y="1714488"/>
            <a:ext cx="6700145" cy="44993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انجماد صفحه ای</a:t>
            </a:r>
            <a:endParaRPr lang="fa-IR" dirty="0"/>
          </a:p>
        </p:txBody>
      </p:sp>
      <p:pic>
        <p:nvPicPr>
          <p:cNvPr id="11266" name="Picture 2" descr="C:\Users\Sony\Desktop\download (4).jpg"/>
          <p:cNvPicPr>
            <a:picLocks noGrp="1" noChangeAspect="1" noChangeArrowheads="1"/>
          </p:cNvPicPr>
          <p:nvPr>
            <p:ph idx="1"/>
          </p:nvPr>
        </p:nvPicPr>
        <p:blipFill>
          <a:blip r:embed="rId2"/>
          <a:stretch>
            <a:fillRect/>
          </a:stretch>
        </p:blipFill>
        <p:spPr bwMode="auto">
          <a:xfrm>
            <a:off x="4005262" y="3098800"/>
            <a:ext cx="2466975" cy="184785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cs typeface="B Nazanin" panose="00000400000000000000" pitchFamily="2" charset="-78"/>
              </a:rPr>
              <a:t>د- غوطه وری در ماده سرمازا</a:t>
            </a:r>
            <a:endParaRPr lang="en-US"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539553" y="1556792"/>
            <a:ext cx="7997634" cy="3777622"/>
          </a:xfrm>
        </p:spPr>
        <p:txBody>
          <a:bodyPr>
            <a:noAutofit/>
          </a:bodyPr>
          <a:lstStyle/>
          <a:p>
            <a:pPr marL="0" indent="269875" algn="r" rtl="1">
              <a:buNone/>
            </a:pPr>
            <a:r>
              <a:rPr lang="fa-IR" sz="2400" dirty="0" smtClean="0">
                <a:cs typeface="B Nazanin" panose="00000400000000000000" pitchFamily="2" charset="-78"/>
              </a:rPr>
              <a:t>تكنيك ديگر انجماد ، فرو بردن ماده غذايي در ماده سرمازا است . غذا را به صورت آزاد يا بسته بندي مستقيماً وارد ماده سرمازا مي كنند.</a:t>
            </a:r>
          </a:p>
          <a:p>
            <a:pPr marL="0" indent="269875" algn="r" rtl="1">
              <a:buNone/>
            </a:pPr>
            <a:r>
              <a:rPr lang="fa-IR" sz="2400" dirty="0" smtClean="0">
                <a:cs typeface="B Nazanin" panose="00000400000000000000" pitchFamily="2" charset="-78"/>
              </a:rPr>
              <a:t>ماده سرمازا:</a:t>
            </a:r>
          </a:p>
          <a:p>
            <a:pPr marL="0" indent="269875" algn="r" rtl="1">
              <a:buClr>
                <a:srgbClr val="FF0000"/>
              </a:buClr>
            </a:pPr>
            <a:r>
              <a:rPr lang="fa-IR" sz="2400" dirty="0" smtClean="0">
                <a:cs typeface="B Nazanin" panose="00000400000000000000" pitchFamily="2" charset="-78"/>
              </a:rPr>
              <a:t>67%گلیسرول+33% آب با دمای 46 – درجه سانتی گراد</a:t>
            </a:r>
          </a:p>
          <a:p>
            <a:pPr marL="0" indent="269875" algn="r" rtl="1">
              <a:buClr>
                <a:srgbClr val="FF0000"/>
              </a:buClr>
            </a:pPr>
            <a:r>
              <a:rPr lang="fa-IR" sz="2400" dirty="0" smtClean="0">
                <a:cs typeface="B Nazanin" panose="00000400000000000000" pitchFamily="2" charset="-78"/>
              </a:rPr>
              <a:t>محلول نمک 23-24% با دمای 21 – درجه سانتی گراد</a:t>
            </a:r>
          </a:p>
          <a:p>
            <a:pPr marL="0" indent="269875" algn="r" rtl="1">
              <a:buClr>
                <a:srgbClr val="FF0000"/>
              </a:buClr>
            </a:pPr>
            <a:r>
              <a:rPr lang="fa-IR" sz="2400" dirty="0" smtClean="0">
                <a:cs typeface="B Nazanin" panose="00000400000000000000" pitchFamily="2" charset="-78"/>
              </a:rPr>
              <a:t>ازت مایع</a:t>
            </a:r>
            <a:endParaRPr lang="en-US" sz="24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6" name="Picture 2" descr="C:\Users\Sony\Desktop\download (1).jpg"/>
          <p:cNvPicPr>
            <a:picLocks noChangeAspect="1" noChangeArrowheads="1"/>
          </p:cNvPicPr>
          <p:nvPr/>
        </p:nvPicPr>
        <p:blipFill>
          <a:blip r:embed="rId2"/>
          <a:srcRect/>
          <a:stretch>
            <a:fillRect/>
          </a:stretch>
        </p:blipFill>
        <p:spPr bwMode="auto">
          <a:xfrm>
            <a:off x="1785918" y="1070108"/>
            <a:ext cx="5715040" cy="460271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Content Placeholder 4"/>
          <p:cNvSpPr>
            <a:spLocks noGrp="1"/>
          </p:cNvSpPr>
          <p:nvPr>
            <p:ph idx="1"/>
          </p:nvPr>
        </p:nvSpPr>
        <p:spPr/>
        <p:txBody>
          <a:bodyPr/>
          <a:lstStyle/>
          <a:p>
            <a:endParaRPr lang="fa-IR"/>
          </a:p>
        </p:txBody>
      </p:sp>
      <p:pic>
        <p:nvPicPr>
          <p:cNvPr id="2051" name="Picture 3" descr="C:\Users\Sony\Desktop\y5979e06 (1).gif"/>
          <p:cNvPicPr>
            <a:picLocks noChangeAspect="1" noChangeArrowheads="1"/>
          </p:cNvPicPr>
          <p:nvPr/>
        </p:nvPicPr>
        <p:blipFill>
          <a:blip r:embed="rId2"/>
          <a:srcRect/>
          <a:stretch>
            <a:fillRect/>
          </a:stretch>
        </p:blipFill>
        <p:spPr bwMode="auto">
          <a:xfrm>
            <a:off x="428596" y="1643050"/>
            <a:ext cx="8384198" cy="335758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descr="C:\Users\Sony\Desktop\download (2).jpg"/>
          <p:cNvPicPr>
            <a:picLocks noGrp="1" noChangeAspect="1" noChangeArrowheads="1"/>
          </p:cNvPicPr>
          <p:nvPr>
            <p:ph idx="1"/>
          </p:nvPr>
        </p:nvPicPr>
        <p:blipFill>
          <a:blip r:embed="rId2"/>
          <a:srcRect/>
          <a:stretch>
            <a:fillRect/>
          </a:stretch>
        </p:blipFill>
        <p:spPr bwMode="auto">
          <a:xfrm>
            <a:off x="0" y="571480"/>
            <a:ext cx="9264641" cy="56436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2"/>
          <p:cNvPicPr>
            <a:picLocks noChangeAspect="1" noChangeArrowheads="1"/>
          </p:cNvPicPr>
          <p:nvPr/>
        </p:nvPicPr>
        <p:blipFill>
          <a:blip r:embed="rId2"/>
          <a:srcRect l="3094" t="9393" r="17238" b="4047"/>
          <a:stretch>
            <a:fillRect/>
          </a:stretch>
        </p:blipFill>
        <p:spPr bwMode="auto">
          <a:xfrm>
            <a:off x="1878013" y="88900"/>
            <a:ext cx="4578350" cy="6705600"/>
          </a:xfrm>
          <a:prstGeom prst="rect">
            <a:avLst/>
          </a:prstGeom>
          <a:noFill/>
          <a:ln w="57150">
            <a:solidFill>
              <a:schemeClr val="bg2"/>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4"/>
          <p:cNvPicPr>
            <a:picLocks noChangeAspect="1" noChangeArrowheads="1"/>
          </p:cNvPicPr>
          <p:nvPr/>
        </p:nvPicPr>
        <p:blipFill>
          <a:blip r:embed="rId2"/>
          <a:srcRect t="3183" r="1596"/>
          <a:stretch>
            <a:fillRect/>
          </a:stretch>
        </p:blipFill>
        <p:spPr bwMode="auto">
          <a:xfrm>
            <a:off x="1979613" y="0"/>
            <a:ext cx="4697412" cy="6858000"/>
          </a:xfrm>
          <a:prstGeom prst="rect">
            <a:avLst/>
          </a:prstGeom>
          <a:noFill/>
          <a:ln w="38100">
            <a:solidFill>
              <a:schemeClr val="bg2"/>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buNone/>
            </a:pPr>
            <a:r>
              <a:rPr lang="fa-IR" sz="4800" b="1" dirty="0" smtClean="0">
                <a:solidFill>
                  <a:srgbClr val="FF0000"/>
                </a:solidFill>
                <a:cs typeface="B Mitra" pitchFamily="2" charset="-78"/>
              </a:rPr>
              <a:t>شرايط نگهداري چند نمونه مواد غذايي در سردخانه </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chemeClr val="hlink"/>
                </a:solidFill>
                <a:cs typeface="B Mitra" pitchFamily="2" charset="-78"/>
              </a:rPr>
              <a:t>الف – نگهداري مواد غذايي در سردخانه هاي بالاي صفر</a:t>
            </a:r>
            <a:endParaRPr lang="en-US" dirty="0"/>
          </a:p>
        </p:txBody>
      </p:sp>
      <p:sp>
        <p:nvSpPr>
          <p:cNvPr id="3" name="Content Placeholder 2"/>
          <p:cNvSpPr>
            <a:spLocks noGrp="1"/>
          </p:cNvSpPr>
          <p:nvPr>
            <p:ph idx="1"/>
          </p:nvPr>
        </p:nvSpPr>
        <p:spPr>
          <a:xfrm>
            <a:off x="755576" y="1844824"/>
            <a:ext cx="7850832" cy="3777622"/>
          </a:xfrm>
        </p:spPr>
        <p:txBody>
          <a:bodyPr>
            <a:normAutofit/>
          </a:bodyPr>
          <a:lstStyle/>
          <a:p>
            <a:pPr algn="just" rtl="1">
              <a:buNone/>
            </a:pPr>
            <a:r>
              <a:rPr lang="fa-IR" sz="2200" dirty="0">
                <a:cs typeface="B Mitra" pitchFamily="2" charset="-78"/>
              </a:rPr>
              <a:t/>
            </a:r>
            <a:br>
              <a:rPr lang="fa-IR" sz="2200" dirty="0">
                <a:cs typeface="B Mitra" pitchFamily="2" charset="-78"/>
              </a:rPr>
            </a:br>
            <a:r>
              <a:rPr lang="fa-IR" sz="2200" dirty="0" smtClean="0">
                <a:cs typeface="B Mitra" pitchFamily="2" charset="-78"/>
              </a:rPr>
              <a:t>نگهداري </a:t>
            </a:r>
            <a:r>
              <a:rPr lang="fa-IR" sz="2200" dirty="0">
                <a:cs typeface="B Mitra" pitchFamily="2" charset="-78"/>
              </a:rPr>
              <a:t>گوشت تازه : دماي مناسب 2-0 درجه سانتي گراد براي مدت </a:t>
            </a:r>
            <a:r>
              <a:rPr lang="fa-IR" sz="2200" dirty="0" smtClean="0">
                <a:cs typeface="B Mitra" pitchFamily="2" charset="-78"/>
              </a:rPr>
              <a:t>چند روز </a:t>
            </a:r>
            <a:r>
              <a:rPr lang="fa-IR" sz="2200" dirty="0">
                <a:cs typeface="B Mitra" pitchFamily="2" charset="-78"/>
              </a:rPr>
              <a:t>مي توان نگهداري كرد براي آويز كردن لاشه گوشت تازه بايد آنرا از چنگك آويزان و بين لاشه حدود 20 سانتيمتر فاصله باشد . </a:t>
            </a:r>
            <a:endParaRPr lang="en-US" sz="2200" dirty="0"/>
          </a:p>
        </p:txBody>
      </p:sp>
      <p:pic>
        <p:nvPicPr>
          <p:cNvPr id="4" name="Picture 3"/>
          <p:cNvPicPr>
            <a:picLocks noChangeAspect="1"/>
          </p:cNvPicPr>
          <p:nvPr/>
        </p:nvPicPr>
        <p:blipFill>
          <a:blip r:embed="rId2"/>
          <a:stretch>
            <a:fillRect/>
          </a:stretch>
        </p:blipFill>
        <p:spPr>
          <a:xfrm>
            <a:off x="1403648" y="3879693"/>
            <a:ext cx="2638425" cy="1733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331640" y="500042"/>
            <a:ext cx="7355160" cy="6072230"/>
          </a:xfrm>
        </p:spPr>
        <p:txBody>
          <a:bodyPr>
            <a:normAutofit/>
          </a:bodyPr>
          <a:lstStyle/>
          <a:p>
            <a:pPr algn="just" rtl="1">
              <a:lnSpc>
                <a:spcPct val="150000"/>
              </a:lnSpc>
              <a:buNone/>
            </a:pPr>
            <a:r>
              <a:rPr lang="fa-IR" sz="2400" b="1" dirty="0" smtClean="0">
                <a:solidFill>
                  <a:srgbClr val="FF0000"/>
                </a:solidFill>
                <a:cs typeface="B Nazanin" panose="00000400000000000000" pitchFamily="2" charset="-78"/>
              </a:rPr>
              <a:t>د</a:t>
            </a:r>
            <a:r>
              <a:rPr lang="fa-IR" sz="2400" dirty="0" smtClean="0">
                <a:cs typeface="B Nazanin" panose="00000400000000000000" pitchFamily="2" charset="-78"/>
              </a:rPr>
              <a:t> - </a:t>
            </a:r>
            <a:r>
              <a:rPr lang="fa-IR" sz="2400" b="1" dirty="0" smtClean="0">
                <a:solidFill>
                  <a:srgbClr val="0070C0"/>
                </a:solidFill>
                <a:cs typeface="B Nazanin" panose="00000400000000000000" pitchFamily="2" charset="-78"/>
              </a:rPr>
              <a:t>عطر و بو </a:t>
            </a:r>
            <a:r>
              <a:rPr lang="fa-IR" sz="2400" dirty="0" smtClean="0">
                <a:cs typeface="B Nazanin" panose="00000400000000000000" pitchFamily="2" charset="-78"/>
              </a:rPr>
              <a:t>: عطر و بوي هر ماده غذایی مخصوص به خود بوده و نبايد عطر و بوهاي ديگري داشته باشد. به عنوان مثال قرار گرفتن شير و ماهي در يك محل باعث ميشود كه شير بوي ماهي را جذب كرده و از كيفيت آن </a:t>
            </a:r>
            <a:r>
              <a:rPr lang="fa-IR" sz="2400" dirty="0" err="1" smtClean="0">
                <a:cs typeface="B Nazanin" panose="00000400000000000000" pitchFamily="2" charset="-78"/>
              </a:rPr>
              <a:t>كاسته</a:t>
            </a:r>
            <a:r>
              <a:rPr lang="fa-IR" sz="2400" dirty="0" smtClean="0">
                <a:cs typeface="B Nazanin" panose="00000400000000000000" pitchFamily="2" charset="-78"/>
              </a:rPr>
              <a:t> </a:t>
            </a:r>
            <a:r>
              <a:rPr lang="fa-IR" sz="2400" dirty="0" smtClean="0">
                <a:cs typeface="B Nazanin" panose="00000400000000000000" pitchFamily="2" charset="-78"/>
              </a:rPr>
              <a:t>شود</a:t>
            </a:r>
            <a:endParaRPr lang="fa-IR" sz="2400" dirty="0" smtClean="0">
              <a:cs typeface="B Nazanin" panose="00000400000000000000" pitchFamily="2" charset="-78"/>
            </a:endParaRPr>
          </a:p>
          <a:p>
            <a:pPr algn="just" rtl="1">
              <a:lnSpc>
                <a:spcPct val="150000"/>
              </a:lnSpc>
              <a:buNone/>
            </a:pPr>
            <a:r>
              <a:rPr lang="fa-IR" sz="2400" b="1" dirty="0" smtClean="0">
                <a:solidFill>
                  <a:srgbClr val="FF0000"/>
                </a:solidFill>
                <a:cs typeface="B Nazanin" panose="00000400000000000000" pitchFamily="2" charset="-78"/>
              </a:rPr>
              <a:t>ه</a:t>
            </a:r>
            <a:r>
              <a:rPr lang="fa-IR" sz="2400" dirty="0" smtClean="0">
                <a:cs typeface="B Nazanin" panose="00000400000000000000" pitchFamily="2" charset="-78"/>
              </a:rPr>
              <a:t> </a:t>
            </a:r>
            <a:r>
              <a:rPr lang="fa-IR" sz="2400" b="1" dirty="0" smtClean="0">
                <a:solidFill>
                  <a:srgbClr val="0070C0"/>
                </a:solidFill>
                <a:cs typeface="B Nazanin" panose="00000400000000000000" pitchFamily="2" charset="-78"/>
              </a:rPr>
              <a:t>- ميزان حساسيت به فساد </a:t>
            </a:r>
            <a:r>
              <a:rPr lang="fa-IR" sz="2400" dirty="0" smtClean="0">
                <a:cs typeface="B Nazanin" panose="00000400000000000000" pitchFamily="2" charset="-78"/>
              </a:rPr>
              <a:t>: مواد غذايي بايد از سلامت و بهداشت قابل قبول برخوردار باشند . مواد غذايي خام كشاورزي داراي آلودگي است كه ميتواند آن را به مواد ديگر منتقل نمايد. در اين مورد عدم نگهداري غذاهاي پخته در كنار مواد غذايي خام بسيار قابل توجه می باشد.</a:t>
            </a:r>
          </a:p>
          <a:p>
            <a:pPr algn="just" rtl="1">
              <a:lnSpc>
                <a:spcPct val="150000"/>
              </a:lnSpc>
              <a:buNone/>
            </a:pPr>
            <a:endParaRPr lang="fa-IR" sz="2400" dirty="0" smtClean="0">
              <a:cs typeface="B Nazanin" panose="00000400000000000000" pitchFamily="2" charset="-78"/>
            </a:endParaRPr>
          </a:p>
        </p:txBody>
      </p:sp>
    </p:spTree>
  </p:cSld>
  <p:clrMapOvr>
    <a:masterClrMapping/>
  </p:clrMapOvr>
  <p:transition>
    <p:strips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hlink"/>
                </a:solidFill>
                <a:cs typeface="B Mitra" pitchFamily="2" charset="-78"/>
              </a:rPr>
              <a:t>نگهداري گوشت مرغ</a:t>
            </a:r>
            <a:endParaRPr lang="en-US" dirty="0"/>
          </a:p>
        </p:txBody>
      </p:sp>
      <p:sp>
        <p:nvSpPr>
          <p:cNvPr id="3" name="Content Placeholder 2"/>
          <p:cNvSpPr>
            <a:spLocks noGrp="1"/>
          </p:cNvSpPr>
          <p:nvPr>
            <p:ph idx="1"/>
          </p:nvPr>
        </p:nvSpPr>
        <p:spPr>
          <a:xfrm>
            <a:off x="971600" y="1412776"/>
            <a:ext cx="7672105" cy="3777622"/>
          </a:xfrm>
        </p:spPr>
        <p:txBody>
          <a:bodyPr>
            <a:normAutofit/>
          </a:bodyPr>
          <a:lstStyle/>
          <a:p>
            <a:pPr algn="just" rtl="1">
              <a:buNone/>
            </a:pPr>
            <a:r>
              <a:rPr lang="fa-IR" sz="2200" dirty="0">
                <a:cs typeface="B Mitra" pitchFamily="2" charset="-78"/>
              </a:rPr>
              <a:t/>
            </a:r>
            <a:br>
              <a:rPr lang="fa-IR" sz="2200" dirty="0">
                <a:cs typeface="B Mitra" pitchFamily="2" charset="-78"/>
              </a:rPr>
            </a:br>
            <a:r>
              <a:rPr lang="fa-IR" sz="2200" dirty="0">
                <a:cs typeface="B Mitra" pitchFamily="2" charset="-78"/>
              </a:rPr>
              <a:t>گوشت مرغ بافت نرمتري نسبت به گوشت قرمز دارد و رعايت نكات بهداشتي در هنگام تخليه احشاء و  امعاء و شستن لاشه ، حمل و نقل و محيط نگهداري الزامي است مرغ را در دماي 2-0 درجه 7-5 روز مي توان نگهداري نمود . </a:t>
            </a:r>
            <a:endParaRPr lang="en-US" sz="2200" dirty="0"/>
          </a:p>
        </p:txBody>
      </p:sp>
      <p:pic>
        <p:nvPicPr>
          <p:cNvPr id="4" name="Picture 3"/>
          <p:cNvPicPr>
            <a:picLocks noChangeAspect="1"/>
          </p:cNvPicPr>
          <p:nvPr/>
        </p:nvPicPr>
        <p:blipFill>
          <a:blip r:embed="rId2"/>
          <a:stretch>
            <a:fillRect/>
          </a:stretch>
        </p:blipFill>
        <p:spPr>
          <a:xfrm>
            <a:off x="1187624" y="3789040"/>
            <a:ext cx="2762250" cy="165735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ماهي</a:t>
            </a:r>
            <a:endParaRPr lang="en-US" b="1" dirty="0"/>
          </a:p>
        </p:txBody>
      </p:sp>
      <p:sp>
        <p:nvSpPr>
          <p:cNvPr id="3" name="Content Placeholder 2"/>
          <p:cNvSpPr>
            <a:spLocks noGrp="1"/>
          </p:cNvSpPr>
          <p:nvPr>
            <p:ph idx="1"/>
          </p:nvPr>
        </p:nvSpPr>
        <p:spPr>
          <a:xfrm>
            <a:off x="285720" y="1600200"/>
            <a:ext cx="8643998" cy="4525963"/>
          </a:xfrm>
        </p:spPr>
        <p:txBody>
          <a:bodyPr>
            <a:normAutofit/>
          </a:bodyPr>
          <a:lstStyle/>
          <a:p>
            <a:pPr marL="0" indent="179388" algn="just" rtl="1">
              <a:buNone/>
            </a:pPr>
            <a:r>
              <a:rPr lang="fa-IR" b="1" dirty="0" smtClean="0">
                <a:cs typeface="B Mitra" pitchFamily="2" charset="-78"/>
              </a:rPr>
              <a:t>گوشت </a:t>
            </a:r>
            <a:r>
              <a:rPr lang="fa-IR" b="1" dirty="0">
                <a:cs typeface="B Mitra" pitchFamily="2" charset="-78"/>
              </a:rPr>
              <a:t>ماهي بافت نرمتري نسبت به مرغ دارد . بنابراين نگهداري آن نسبت به ساير گوشتها مشكل تر است </a:t>
            </a:r>
            <a:r>
              <a:rPr lang="fa-IR" b="1" dirty="0" smtClean="0">
                <a:cs typeface="B Mitra" pitchFamily="2" charset="-78"/>
              </a:rPr>
              <a:t>.</a:t>
            </a:r>
          </a:p>
          <a:p>
            <a:pPr marL="0" indent="0" algn="just" rtl="1">
              <a:buNone/>
            </a:pPr>
            <a:r>
              <a:rPr lang="fa-IR" b="1" dirty="0" smtClean="0">
                <a:cs typeface="B Mitra" pitchFamily="2" charset="-78"/>
              </a:rPr>
              <a:t> </a:t>
            </a:r>
            <a:r>
              <a:rPr lang="fa-IR" b="1" dirty="0">
                <a:cs typeface="B Mitra" pitchFamily="2" charset="-78"/>
              </a:rPr>
              <a:t>رعايت نكات بهداشتي در زمان </a:t>
            </a:r>
            <a:r>
              <a:rPr lang="fa-IR" b="1" dirty="0" smtClean="0">
                <a:cs typeface="B Mitra" pitchFamily="2" charset="-78"/>
              </a:rPr>
              <a:t>صيد، </a:t>
            </a:r>
            <a:r>
              <a:rPr lang="fa-IR" b="1" dirty="0">
                <a:cs typeface="B Mitra" pitchFamily="2" charset="-78"/>
              </a:rPr>
              <a:t>پس از </a:t>
            </a:r>
            <a:r>
              <a:rPr lang="fa-IR" b="1" dirty="0" smtClean="0">
                <a:cs typeface="B Mitra" pitchFamily="2" charset="-78"/>
              </a:rPr>
              <a:t>صيد  </a:t>
            </a:r>
            <a:r>
              <a:rPr lang="fa-IR" b="1" dirty="0">
                <a:cs typeface="B Mitra" pitchFamily="2" charset="-78"/>
              </a:rPr>
              <a:t>( حمل و نقل و نگهداري ) ضروري </a:t>
            </a:r>
            <a:r>
              <a:rPr lang="fa-IR" b="1" dirty="0" smtClean="0">
                <a:cs typeface="B Mitra" pitchFamily="2" charset="-78"/>
              </a:rPr>
              <a:t>است.</a:t>
            </a:r>
          </a:p>
          <a:p>
            <a:pPr marL="0" indent="0" algn="just" rtl="1">
              <a:buNone/>
            </a:pPr>
            <a:endParaRPr lang="fa-IR" b="1" dirty="0" smtClean="0">
              <a:cs typeface="B Mitra" pitchFamily="2" charset="-78"/>
            </a:endParaRPr>
          </a:p>
          <a:p>
            <a:pPr marL="0" indent="0" algn="just" rtl="1">
              <a:buNone/>
            </a:pPr>
            <a:r>
              <a:rPr lang="fa-IR" b="1" dirty="0" smtClean="0">
                <a:cs typeface="B Mitra" pitchFamily="2" charset="-78"/>
              </a:rPr>
              <a:t> </a:t>
            </a:r>
            <a:r>
              <a:rPr lang="fa-IR" b="1" dirty="0">
                <a:cs typeface="B Mitra" pitchFamily="2" charset="-78"/>
              </a:rPr>
              <a:t>ماهي تازه حداكثر تا دو روز قابل نگهداري است . در صفر درجه سانتي گراد 2 الي 4 روز ميتوان نگهداري كرد . بعلت اينكه سريع الفساد مي باشد بهترين روش نگهداري انجماد مي باشد . </a:t>
            </a:r>
            <a:endParaRPr lang="en-US" b="1" dirty="0"/>
          </a:p>
        </p:txBody>
      </p:sp>
      <p:pic>
        <p:nvPicPr>
          <p:cNvPr id="4" name="Picture 3"/>
          <p:cNvPicPr>
            <a:picLocks noChangeAspect="1"/>
          </p:cNvPicPr>
          <p:nvPr/>
        </p:nvPicPr>
        <p:blipFill>
          <a:blip r:embed="rId2"/>
          <a:stretch>
            <a:fillRect/>
          </a:stretch>
        </p:blipFill>
        <p:spPr>
          <a:xfrm>
            <a:off x="827584" y="3878616"/>
            <a:ext cx="2609850" cy="1752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764704"/>
            <a:ext cx="6589199" cy="1280890"/>
          </a:xfrm>
        </p:spPr>
        <p:txBody>
          <a:bodyPr/>
          <a:lstStyle/>
          <a:p>
            <a:pPr algn="ctr"/>
            <a:r>
              <a:rPr lang="fa-IR" b="1" dirty="0" smtClean="0">
                <a:solidFill>
                  <a:schemeClr val="hlink"/>
                </a:solidFill>
                <a:cs typeface="B Mitra" pitchFamily="2" charset="-78"/>
              </a:rPr>
              <a:t>تخم مرغ</a:t>
            </a:r>
            <a:endParaRPr lang="en-US" b="1" dirty="0"/>
          </a:p>
        </p:txBody>
      </p:sp>
      <p:sp>
        <p:nvSpPr>
          <p:cNvPr id="3" name="Content Placeholder 2"/>
          <p:cNvSpPr>
            <a:spLocks noGrp="1"/>
          </p:cNvSpPr>
          <p:nvPr>
            <p:ph idx="1"/>
          </p:nvPr>
        </p:nvSpPr>
        <p:spPr>
          <a:xfrm>
            <a:off x="755577" y="1556792"/>
            <a:ext cx="7801042" cy="3777622"/>
          </a:xfrm>
        </p:spPr>
        <p:txBody>
          <a:bodyPr>
            <a:normAutofit/>
          </a:bodyPr>
          <a:lstStyle/>
          <a:p>
            <a:pPr algn="just" rtl="1">
              <a:buNone/>
            </a:pP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تخم مرغ از مواد غذايي با ارزش است و به همين دليل در گروه غذايي گوشت قرار مي گيرد . بهترين درجه حرارت نگهداري صفر مي باشد ولي اگر به 2 -درجه برسد تخم مرغ منجمد شده پوسته آن مي تركد . </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99592" y="3933056"/>
            <a:ext cx="2781300" cy="16383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476672"/>
            <a:ext cx="5976664" cy="1143000"/>
          </a:xfrm>
        </p:spPr>
        <p:txBody>
          <a:bodyPr>
            <a:normAutofit fontScale="90000"/>
          </a:bodyPr>
          <a:lstStyle/>
          <a:p>
            <a:pPr algn="ctr"/>
            <a:r>
              <a:rPr lang="fa-IR" b="1" dirty="0" smtClean="0">
                <a:solidFill>
                  <a:schemeClr val="folHlink"/>
                </a:solidFill>
                <a:cs typeface="B Mitra" pitchFamily="2" charset="-78"/>
              </a:rPr>
              <a:t>براي نگهداري تخم مرغ بايد موارد زير رعايت شود</a:t>
            </a:r>
            <a:r>
              <a:rPr lang="fa-IR" b="1" dirty="0" smtClean="0">
                <a:cs typeface="B Mitra" pitchFamily="2" charset="-78"/>
              </a:rPr>
              <a:t> :</a:t>
            </a:r>
            <a:endParaRPr lang="en-US" b="1" dirty="0"/>
          </a:p>
        </p:txBody>
      </p:sp>
      <p:sp>
        <p:nvSpPr>
          <p:cNvPr id="3" name="Content Placeholder 2"/>
          <p:cNvSpPr>
            <a:spLocks noGrp="1"/>
          </p:cNvSpPr>
          <p:nvPr>
            <p:ph idx="1"/>
          </p:nvPr>
        </p:nvSpPr>
        <p:spPr>
          <a:xfrm>
            <a:off x="107141" y="1412776"/>
            <a:ext cx="8929718" cy="4525963"/>
          </a:xfrm>
        </p:spPr>
        <p:txBody>
          <a:bodyPr>
            <a:noAutofit/>
          </a:bodyPr>
          <a:lstStyle/>
          <a:p>
            <a:pPr marL="90488" indent="-90488" algn="r" rtl="1">
              <a:lnSpc>
                <a:spcPct val="150000"/>
              </a:lnSpc>
              <a:buNone/>
            </a:pPr>
            <a:r>
              <a:rPr lang="fa-IR" dirty="0">
                <a:cs typeface="B Nazanin" panose="00000400000000000000" pitchFamily="2" charset="-78"/>
              </a:rPr>
              <a:t/>
            </a:r>
            <a:br>
              <a:rPr lang="fa-IR" dirty="0">
                <a:cs typeface="B Nazanin" panose="00000400000000000000" pitchFamily="2" charset="-78"/>
              </a:rPr>
            </a:br>
            <a:r>
              <a:rPr lang="fa-IR" dirty="0">
                <a:solidFill>
                  <a:srgbClr val="FF0000"/>
                </a:solidFill>
                <a:cs typeface="B Nazanin" panose="00000400000000000000" pitchFamily="2" charset="-78"/>
              </a:rPr>
              <a:t>1-</a:t>
            </a:r>
            <a:r>
              <a:rPr lang="fa-IR" dirty="0">
                <a:cs typeface="B Nazanin" panose="00000400000000000000" pitchFamily="2" charset="-78"/>
              </a:rPr>
              <a:t> سطح تخم مرغ ها نبايد كثيف باشد . چون نگهداري آن مشكل خواهد بود و نيز باعث آلودگي محيط سردخانه خواهد شد. </a:t>
            </a:r>
            <a:endParaRPr lang="fa-IR" dirty="0" smtClean="0">
              <a:cs typeface="B Nazanin" panose="00000400000000000000" pitchFamily="2" charset="-78"/>
            </a:endParaRPr>
          </a:p>
          <a:p>
            <a:pPr algn="r" rtl="1">
              <a:lnSpc>
                <a:spcPct val="150000"/>
              </a:lnSpc>
              <a:buNone/>
            </a:pPr>
            <a:r>
              <a:rPr lang="fa-IR" dirty="0" smtClean="0">
                <a:solidFill>
                  <a:srgbClr val="FF0000"/>
                </a:solidFill>
                <a:cs typeface="B Nazanin" panose="00000400000000000000" pitchFamily="2" charset="-78"/>
              </a:rPr>
              <a:t>2-</a:t>
            </a:r>
            <a:r>
              <a:rPr lang="fa-IR" dirty="0" smtClean="0">
                <a:cs typeface="B Nazanin" panose="00000400000000000000" pitchFamily="2" charset="-78"/>
              </a:rPr>
              <a:t> </a:t>
            </a:r>
            <a:r>
              <a:rPr lang="fa-IR" dirty="0">
                <a:cs typeface="B Nazanin" panose="00000400000000000000" pitchFamily="2" charset="-78"/>
              </a:rPr>
              <a:t>شانه ها و كارتن هاي تخم مرغ بايد تميز باشند . </a:t>
            </a:r>
            <a:br>
              <a:rPr lang="fa-IR" dirty="0">
                <a:cs typeface="B Nazanin" panose="00000400000000000000" pitchFamily="2" charset="-78"/>
              </a:rPr>
            </a:br>
            <a:r>
              <a:rPr lang="fa-IR" dirty="0">
                <a:solidFill>
                  <a:srgbClr val="FF0000"/>
                </a:solidFill>
                <a:cs typeface="B Nazanin" panose="00000400000000000000" pitchFamily="2" charset="-78"/>
              </a:rPr>
              <a:t>3-</a:t>
            </a:r>
            <a:r>
              <a:rPr lang="fa-IR" dirty="0">
                <a:cs typeface="B Nazanin" panose="00000400000000000000" pitchFamily="2" charset="-78"/>
              </a:rPr>
              <a:t> تخم مرغ ها نبايد شكسته باشد . زيرا فساد ميكروبي و شيميايي آن سرعت پيدا ميكند . </a:t>
            </a:r>
            <a:br>
              <a:rPr lang="fa-IR" dirty="0">
                <a:cs typeface="B Nazanin" panose="00000400000000000000" pitchFamily="2" charset="-78"/>
              </a:rPr>
            </a:br>
            <a:r>
              <a:rPr lang="fa-IR" dirty="0">
                <a:solidFill>
                  <a:srgbClr val="FF0000"/>
                </a:solidFill>
                <a:cs typeface="B Nazanin" panose="00000400000000000000" pitchFamily="2" charset="-78"/>
              </a:rPr>
              <a:t>4-</a:t>
            </a:r>
            <a:r>
              <a:rPr lang="fa-IR" dirty="0">
                <a:cs typeface="B Nazanin" panose="00000400000000000000" pitchFamily="2" charset="-78"/>
              </a:rPr>
              <a:t> در صورت امكان پس از مدت دو ماه نگهداري ، كارتن هاي تخم مرغ بايد سرو ته كرد . به تجربه ثابت شده است كه اين عمل باعث افزايش مدت ماندگاري تخم مرغ مي شود . </a:t>
            </a:r>
            <a:br>
              <a:rPr lang="fa-IR" dirty="0">
                <a:cs typeface="B Nazanin" panose="00000400000000000000" pitchFamily="2" charset="-78"/>
              </a:rPr>
            </a:br>
            <a:r>
              <a:rPr lang="fa-IR" dirty="0">
                <a:solidFill>
                  <a:srgbClr val="FF0000"/>
                </a:solidFill>
                <a:cs typeface="B Nazanin" panose="00000400000000000000" pitchFamily="2" charset="-78"/>
              </a:rPr>
              <a:t>5- </a:t>
            </a:r>
            <a:r>
              <a:rPr lang="fa-IR" dirty="0">
                <a:cs typeface="B Nazanin" panose="00000400000000000000" pitchFamily="2" charset="-78"/>
              </a:rPr>
              <a:t>به دليل جذب بو بوسيله تخم مرغ بايد آنرا از مواد غذايي ديگر جدا نگه داشت  </a:t>
            </a:r>
            <a:r>
              <a:rPr lang="fa-IR" b="1" dirty="0">
                <a:cs typeface="B Mitra" pitchFamily="2" charset="-78"/>
              </a:rPr>
              <a:t/>
            </a:r>
            <a:br>
              <a:rPr lang="fa-IR" b="1" dirty="0">
                <a:cs typeface="B Mitra" pitchFamily="2" charset="-78"/>
              </a:rPr>
            </a:br>
            <a:r>
              <a:rPr lang="fa-IR" b="1" dirty="0">
                <a:cs typeface="B Mitra" pitchFamily="2" charset="-78"/>
              </a:rPr>
              <a:t> </a:t>
            </a: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پنير</a:t>
            </a:r>
            <a:r>
              <a:rPr lang="fa-IR" b="1" dirty="0" smtClean="0">
                <a:cs typeface="B Mitra" pitchFamily="2" charset="-78"/>
              </a:rPr>
              <a:t> :</a:t>
            </a:r>
            <a:endParaRPr lang="en-US" b="1" dirty="0"/>
          </a:p>
        </p:txBody>
      </p:sp>
      <p:sp>
        <p:nvSpPr>
          <p:cNvPr id="3" name="Content Placeholder 2"/>
          <p:cNvSpPr>
            <a:spLocks noGrp="1"/>
          </p:cNvSpPr>
          <p:nvPr>
            <p:ph idx="1"/>
          </p:nvPr>
        </p:nvSpPr>
        <p:spPr>
          <a:xfrm>
            <a:off x="571472" y="928670"/>
            <a:ext cx="8229600" cy="4525963"/>
          </a:xfrm>
        </p:spPr>
        <p:txBody>
          <a:bodyPr>
            <a:normAutofit/>
          </a:bodyPr>
          <a:lstStyle/>
          <a:p>
            <a:pPr algn="r" rtl="1">
              <a:lnSpc>
                <a:spcPct val="150000"/>
              </a:lnSpc>
              <a:buNone/>
            </a:pPr>
            <a:r>
              <a:rPr lang="fa-IR" sz="2200" dirty="0">
                <a:cs typeface="B Nazanin" panose="00000400000000000000" pitchFamily="2" charset="-78"/>
              </a:rPr>
              <a:t/>
            </a:r>
            <a:br>
              <a:rPr lang="fa-IR" sz="2200" dirty="0">
                <a:cs typeface="B Nazanin" panose="00000400000000000000" pitchFamily="2" charset="-78"/>
              </a:rPr>
            </a:br>
            <a:r>
              <a:rPr lang="fa-IR" sz="2200" dirty="0">
                <a:cs typeface="B Nazanin" panose="00000400000000000000" pitchFamily="2" charset="-78"/>
              </a:rPr>
              <a:t> درحمل و نقل بايد دقت نمود كه حلب ها و يا بسته ها سوراخ نشود .زيرا با سوراخ شدن سريعاً فاسد مي گردند . درجه حرارت نگهداري پنير 2 تا 4 درجه سانتي مي باشد و دماي بالاي 8 درجه باعث فساد آن مي </a:t>
            </a:r>
            <a:r>
              <a:rPr lang="fa-IR" sz="2200" dirty="0" smtClean="0">
                <a:cs typeface="B Nazanin" panose="00000400000000000000" pitchFamily="2" charset="-78"/>
              </a:rPr>
              <a:t>شود. </a:t>
            </a:r>
            <a:r>
              <a:rPr lang="fa-IR" sz="2200" dirty="0">
                <a:cs typeface="B Nazanin" panose="00000400000000000000" pitchFamily="2" charset="-78"/>
              </a:rPr>
              <a:t>در 2 درجه سانتي گراد مدت نگهداري پنير يكسال مي باشد .البته مدت زمان نگهداري پنيرهاي مختلف به تناسب نوع پنير و جنس بسته بندي متفاوت است . </a:t>
            </a:r>
            <a:endParaRPr lang="en-US" sz="22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43608" y="3844668"/>
            <a:ext cx="2390775" cy="19145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مركبات</a:t>
            </a:r>
            <a:r>
              <a:rPr lang="fa-IR" b="1" dirty="0" smtClean="0">
                <a:cs typeface="B Mitra" pitchFamily="2" charset="-78"/>
              </a:rPr>
              <a:t>  :</a:t>
            </a:r>
            <a:endParaRPr lang="en-US" b="1" dirty="0"/>
          </a:p>
        </p:txBody>
      </p:sp>
      <p:sp>
        <p:nvSpPr>
          <p:cNvPr id="3" name="Content Placeholder 2"/>
          <p:cNvSpPr>
            <a:spLocks noGrp="1"/>
          </p:cNvSpPr>
          <p:nvPr>
            <p:ph idx="1"/>
          </p:nvPr>
        </p:nvSpPr>
        <p:spPr>
          <a:xfrm>
            <a:off x="1259632" y="1412776"/>
            <a:ext cx="7418784" cy="3777622"/>
          </a:xfrm>
        </p:spPr>
        <p:txBody>
          <a:bodyPr>
            <a:normAutofit/>
          </a:bodyPr>
          <a:lstStyle/>
          <a:p>
            <a:pPr algn="just" rtl="1">
              <a:lnSpc>
                <a:spcPct val="150000"/>
              </a:lnSpc>
              <a:buNone/>
            </a:pPr>
            <a:r>
              <a:rPr lang="fa-IR" sz="2200" dirty="0">
                <a:cs typeface="B Mitra" pitchFamily="2" charset="-78"/>
              </a:rPr>
              <a:t/>
            </a:r>
            <a:br>
              <a:rPr lang="fa-IR" sz="2200" dirty="0">
                <a:cs typeface="B Mitra" pitchFamily="2" charset="-78"/>
              </a:rPr>
            </a:br>
            <a:r>
              <a:rPr lang="fa-IR" sz="2200" dirty="0">
                <a:cs typeface="B Mitra" pitchFamily="2" charset="-78"/>
              </a:rPr>
              <a:t>براي نگهداري مركبات دماهاي 0-5 و 8 درجه به تناسب نوع محصول استفاده مي شود . براي جلوگيري از كپك زدن مخصوصاً پرتقال از مواد </a:t>
            </a:r>
            <a:r>
              <a:rPr lang="fa-IR" sz="2200" dirty="0" smtClean="0">
                <a:cs typeface="B Mitra" pitchFamily="2" charset="-78"/>
              </a:rPr>
              <a:t>شيمیايي </a:t>
            </a:r>
            <a:r>
              <a:rPr lang="fa-IR" sz="2200" dirty="0">
                <a:cs typeface="B Mitra" pitchFamily="2" charset="-78"/>
              </a:rPr>
              <a:t>و </a:t>
            </a:r>
            <a:r>
              <a:rPr lang="fa-IR" sz="2200" dirty="0" smtClean="0">
                <a:cs typeface="B Mitra" pitchFamily="2" charset="-78"/>
              </a:rPr>
              <a:t>كاغذهاي </a:t>
            </a:r>
            <a:r>
              <a:rPr lang="fa-IR" sz="2200" dirty="0">
                <a:cs typeface="B Mitra" pitchFamily="2" charset="-78"/>
              </a:rPr>
              <a:t>مخصوصي استفاده مي شود . در اين دما محصول را مي توان سه تا 8 هفته نگهداري نمود . </a:t>
            </a:r>
            <a:endParaRPr lang="en-US" sz="2200" dirty="0"/>
          </a:p>
        </p:txBody>
      </p:sp>
      <p:pic>
        <p:nvPicPr>
          <p:cNvPr id="4" name="Picture 3"/>
          <p:cNvPicPr>
            <a:picLocks noChangeAspect="1"/>
          </p:cNvPicPr>
          <p:nvPr/>
        </p:nvPicPr>
        <p:blipFill>
          <a:blip r:embed="rId2"/>
          <a:stretch>
            <a:fillRect/>
          </a:stretch>
        </p:blipFill>
        <p:spPr>
          <a:xfrm>
            <a:off x="1272684" y="4077072"/>
            <a:ext cx="2971800" cy="153352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شير و ماست </a:t>
            </a:r>
            <a:r>
              <a:rPr lang="fa-IR" b="1" dirty="0" smtClean="0">
                <a:cs typeface="B Mitra" pitchFamily="2" charset="-78"/>
              </a:rPr>
              <a:t>:</a:t>
            </a:r>
            <a:endParaRPr lang="en-US" b="1" dirty="0"/>
          </a:p>
        </p:txBody>
      </p:sp>
      <p:sp>
        <p:nvSpPr>
          <p:cNvPr id="3" name="Content Placeholder 2"/>
          <p:cNvSpPr>
            <a:spLocks noGrp="1"/>
          </p:cNvSpPr>
          <p:nvPr>
            <p:ph idx="1"/>
          </p:nvPr>
        </p:nvSpPr>
        <p:spPr>
          <a:xfrm>
            <a:off x="899592" y="615250"/>
            <a:ext cx="7994848" cy="3069374"/>
          </a:xfrm>
        </p:spPr>
        <p:txBody>
          <a:bodyPr>
            <a:normAutofit lnSpcReduction="10000"/>
          </a:bodyPr>
          <a:lstStyle/>
          <a:p>
            <a:pPr algn="r" rtl="1">
              <a:lnSpc>
                <a:spcPct val="150000"/>
              </a:lnSpc>
              <a:buNone/>
            </a:pPr>
            <a:r>
              <a:rPr lang="fa-IR" sz="4000" b="1" dirty="0">
                <a:cs typeface="B Mitra" pitchFamily="2" charset="-78"/>
              </a:rPr>
              <a:t/>
            </a:r>
            <a:br>
              <a:rPr lang="fa-IR" sz="4000" b="1" dirty="0">
                <a:cs typeface="B Mitra" pitchFamily="2" charset="-78"/>
              </a:rPr>
            </a:br>
            <a:r>
              <a:rPr lang="fa-IR" sz="2400" dirty="0">
                <a:cs typeface="B Nazanin" panose="00000400000000000000" pitchFamily="2" charset="-78"/>
              </a:rPr>
              <a:t>شير پاستوريزه در </a:t>
            </a:r>
            <a:r>
              <a:rPr lang="fa-IR" sz="2400" dirty="0" err="1">
                <a:cs typeface="B Nazanin" panose="00000400000000000000" pitchFamily="2" charset="-78"/>
              </a:rPr>
              <a:t>دماي</a:t>
            </a:r>
            <a:r>
              <a:rPr lang="fa-IR" sz="2400" dirty="0">
                <a:cs typeface="B Nazanin" panose="00000400000000000000" pitchFamily="2" charset="-78"/>
              </a:rPr>
              <a:t> </a:t>
            </a:r>
            <a:r>
              <a:rPr lang="fa-IR" sz="2400" dirty="0" smtClean="0">
                <a:cs typeface="B Nazanin" panose="00000400000000000000" pitchFamily="2" charset="-78"/>
              </a:rPr>
              <a:t>يخچال2 روز از </a:t>
            </a:r>
            <a:r>
              <a:rPr lang="fa-IR" sz="2400" dirty="0">
                <a:cs typeface="B Nazanin" panose="00000400000000000000" pitchFamily="2" charset="-78"/>
              </a:rPr>
              <a:t>زمان توليد مي توان نگهداري </a:t>
            </a:r>
            <a:r>
              <a:rPr lang="fa-IR" sz="2400" dirty="0" smtClean="0">
                <a:cs typeface="B Nazanin" panose="00000400000000000000" pitchFamily="2" charset="-78"/>
              </a:rPr>
              <a:t>نمود.  </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شير استريليزه در صورت بسته بندي مناسب تا 3 ماه يا 6 ماه قابليت نگهداري مي باشد . ماست در دماي يخچال مي توان نگهداري كرد . دماي معمولي خيلي خطرناك است .</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475656" y="3674468"/>
            <a:ext cx="2143125" cy="21431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سيب زميني</a:t>
            </a:r>
            <a:r>
              <a:rPr lang="fa-IR" b="1" dirty="0" smtClean="0">
                <a:cs typeface="B Mitra" pitchFamily="2" charset="-78"/>
              </a:rPr>
              <a:t>   :</a:t>
            </a:r>
            <a:endParaRPr lang="en-US" b="1" dirty="0"/>
          </a:p>
        </p:txBody>
      </p:sp>
      <p:sp>
        <p:nvSpPr>
          <p:cNvPr id="3" name="Content Placeholder 2"/>
          <p:cNvSpPr>
            <a:spLocks noGrp="1"/>
          </p:cNvSpPr>
          <p:nvPr>
            <p:ph idx="1"/>
          </p:nvPr>
        </p:nvSpPr>
        <p:spPr>
          <a:xfrm>
            <a:off x="899592" y="1484784"/>
            <a:ext cx="7850832" cy="3777622"/>
          </a:xfrm>
        </p:spPr>
        <p:txBody>
          <a:bodyPr>
            <a:normAutofit/>
          </a:bodyPr>
          <a:lstStyle/>
          <a:p>
            <a:pPr algn="r" rtl="1">
              <a:buNone/>
            </a:pPr>
            <a:r>
              <a:rPr lang="fa-IR" sz="2200" dirty="0">
                <a:cs typeface="B Mitra" pitchFamily="2" charset="-78"/>
              </a:rPr>
              <a:t/>
            </a:r>
            <a:br>
              <a:rPr lang="fa-IR" sz="2200" dirty="0">
                <a:cs typeface="B Mitra" pitchFamily="2" charset="-78"/>
              </a:rPr>
            </a:br>
            <a:r>
              <a:rPr lang="fa-IR" sz="2200" dirty="0">
                <a:cs typeface="B Mitra" pitchFamily="2" charset="-78"/>
              </a:rPr>
              <a:t>از انجماد سيب زميني بايد جلوگيري كرد  .كمترين درجه حرارت مطلوب 3 تا 4 درجه سانتي گراد با رطوبت 90 درصد مي باشد . نور ، گرما در رطوبت زياد موجب جوانه زدن سيب زميني مي شود . براي نگهداري علاوه بر دما و رطوبت نسبي عمل تهويه هوا و خروج گاز </a:t>
            </a:r>
            <a:r>
              <a:rPr lang="en-US" sz="2200" dirty="0">
                <a:cs typeface="B Mitra" pitchFamily="2" charset="-78"/>
              </a:rPr>
              <a:t>CO</a:t>
            </a:r>
            <a:r>
              <a:rPr lang="en-US" sz="2200" baseline="-25000" dirty="0">
                <a:cs typeface="B Mitra" pitchFamily="2" charset="-78"/>
              </a:rPr>
              <a:t>2</a:t>
            </a:r>
            <a:r>
              <a:rPr lang="fa-IR" sz="2200" baseline="-25000" dirty="0">
                <a:cs typeface="B Mitra" pitchFamily="2" charset="-78"/>
              </a:rPr>
              <a:t> </a:t>
            </a:r>
            <a:r>
              <a:rPr lang="fa-IR" sz="2200" dirty="0">
                <a:cs typeface="B Mitra" pitchFamily="2" charset="-78"/>
              </a:rPr>
              <a:t>حاصل از تنفس سيب زميني ضروري است . </a:t>
            </a:r>
            <a:endParaRPr lang="en-US" sz="2200" dirty="0"/>
          </a:p>
        </p:txBody>
      </p:sp>
      <p:pic>
        <p:nvPicPr>
          <p:cNvPr id="4" name="Picture 3"/>
          <p:cNvPicPr>
            <a:picLocks noChangeAspect="1"/>
          </p:cNvPicPr>
          <p:nvPr/>
        </p:nvPicPr>
        <p:blipFill>
          <a:blip r:embed="rId2"/>
          <a:stretch>
            <a:fillRect/>
          </a:stretch>
        </p:blipFill>
        <p:spPr>
          <a:xfrm>
            <a:off x="755576" y="3373595"/>
            <a:ext cx="2619375" cy="17430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پياز</a:t>
            </a:r>
            <a:endParaRPr lang="en-US" b="1" dirty="0"/>
          </a:p>
        </p:txBody>
      </p:sp>
      <p:sp>
        <p:nvSpPr>
          <p:cNvPr id="3" name="Content Placeholder 2"/>
          <p:cNvSpPr>
            <a:spLocks noGrp="1"/>
          </p:cNvSpPr>
          <p:nvPr>
            <p:ph idx="1"/>
          </p:nvPr>
        </p:nvSpPr>
        <p:spPr>
          <a:xfrm>
            <a:off x="1043608" y="1412776"/>
            <a:ext cx="7706816" cy="3777622"/>
          </a:xfrm>
        </p:spPr>
        <p:txBody>
          <a:bodyPr>
            <a:normAutofit/>
          </a:bodyPr>
          <a:lstStyle/>
          <a:p>
            <a:pPr algn="just" rtl="1">
              <a:buNone/>
            </a:pPr>
            <a:r>
              <a:rPr lang="fa-IR" sz="2200" dirty="0" smtClean="0">
                <a:cs typeface="B Mitra" pitchFamily="2" charset="-78"/>
              </a:rPr>
              <a:t>پياز </a:t>
            </a:r>
            <a:r>
              <a:rPr lang="fa-IR" sz="2200" dirty="0">
                <a:cs typeface="B Mitra" pitchFamily="2" charset="-78"/>
              </a:rPr>
              <a:t>را در 0تا 2 درجه در محيطي خشك بايد نگهداري كرد و از تابيدن مستقيم نور خورشيد به داخل انبار بايد جلوگيري نمود . دراين شرايط پياز تا 6 ماه قابل نگهداري است . </a:t>
            </a:r>
            <a:endParaRPr lang="en-US" sz="2200" dirty="0"/>
          </a:p>
        </p:txBody>
      </p:sp>
      <p:pic>
        <p:nvPicPr>
          <p:cNvPr id="4" name="Picture 3"/>
          <p:cNvPicPr>
            <a:picLocks noChangeAspect="1"/>
          </p:cNvPicPr>
          <p:nvPr/>
        </p:nvPicPr>
        <p:blipFill>
          <a:blip r:embed="rId2"/>
          <a:stretch>
            <a:fillRect/>
          </a:stretch>
        </p:blipFill>
        <p:spPr>
          <a:xfrm>
            <a:off x="1043608" y="3068960"/>
            <a:ext cx="3104289" cy="174421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buNone/>
            </a:pPr>
            <a:r>
              <a:rPr lang="fa-IR" sz="4800" b="1" dirty="0" smtClean="0">
                <a:solidFill>
                  <a:srgbClr val="0070C0"/>
                </a:solidFill>
                <a:cs typeface="B Mitra" pitchFamily="2" charset="-78"/>
              </a:rPr>
              <a:t>ب – نگهداري مواد غذايي در سردخانه زير صفر </a:t>
            </a:r>
            <a:endParaRPr lang="en-US" sz="48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95536" y="404664"/>
            <a:ext cx="8229600" cy="1143000"/>
          </a:xfrm>
        </p:spPr>
        <p:txBody>
          <a:bodyPr>
            <a:normAutofit fontScale="90000"/>
          </a:bodyPr>
          <a:lstStyle/>
          <a:p>
            <a:pPr algn="ctr"/>
            <a:r>
              <a:rPr lang="fa-IR" b="1" dirty="0" smtClean="0">
                <a:solidFill>
                  <a:srgbClr val="FF0000"/>
                </a:solidFill>
                <a:cs typeface="B Nazanin" panose="00000400000000000000" pitchFamily="2" charset="-78"/>
              </a:rPr>
              <a:t>چيدمان در انبار</a:t>
            </a:r>
            <a:r>
              <a:rPr lang="en-US" b="1" dirty="0" smtClean="0">
                <a:solidFill>
                  <a:srgbClr val="FF0000"/>
                </a:solidFill>
                <a:cs typeface="B Nazanin" panose="00000400000000000000" pitchFamily="2" charset="-78"/>
              </a:rPr>
              <a:t/>
            </a:r>
            <a:br>
              <a:rPr lang="en-US" b="1" dirty="0" smtClean="0">
                <a:solidFill>
                  <a:srgbClr val="FF0000"/>
                </a:solidFill>
                <a:cs typeface="B Nazanin" panose="00000400000000000000" pitchFamily="2" charset="-78"/>
              </a:rPr>
            </a:br>
            <a:endParaRPr lang="en-US" dirty="0">
              <a:cs typeface="B Nazanin" panose="00000400000000000000" pitchFamily="2" charset="-78"/>
            </a:endParaRPr>
          </a:p>
        </p:txBody>
      </p:sp>
      <p:sp>
        <p:nvSpPr>
          <p:cNvPr id="14338" name="Rectangle 3"/>
          <p:cNvSpPr>
            <a:spLocks noGrp="1" noChangeArrowheads="1"/>
          </p:cNvSpPr>
          <p:nvPr>
            <p:ph idx="1"/>
          </p:nvPr>
        </p:nvSpPr>
        <p:spPr>
          <a:xfrm>
            <a:off x="611560" y="1052736"/>
            <a:ext cx="8229600" cy="5554683"/>
          </a:xfrm>
        </p:spPr>
        <p:txBody>
          <a:bodyPr>
            <a:noAutofit/>
          </a:bodyPr>
          <a:lstStyle/>
          <a:p>
            <a:pPr indent="196850" algn="just" rtl="1">
              <a:lnSpc>
                <a:spcPct val="80000"/>
              </a:lnSpc>
              <a:buNone/>
            </a:pPr>
            <a:r>
              <a:rPr lang="fa-IR" sz="2000" dirty="0" smtClean="0">
                <a:solidFill>
                  <a:schemeClr val="tx1"/>
                </a:solidFill>
                <a:cs typeface="B Nazanin" panose="00000400000000000000" pitchFamily="2" charset="-78"/>
              </a:rPr>
              <a:t>چيدمان محصول در انبار به دليل ایجاد نظم و ترتيب در انبار ، استفاده بهينه از فضاي انبار و انبارداري مناسب مواد غذايي بسيار حايز اهميت است. بطوريكه ضمن ايجاد يك انبارداري قابل قبول بتوان محصول را تا حين مصرف سالم و بدون تغيير نگهداري نمود. چون مواد غذايي از حساسيت زيادي برخوردار بوده و قرار دادن آن در داخل هر انباري بايد داراي شرايط خاص خود باشد. بنابر اين عوامل موثر در چيدمان محصولات در انبارها و سردخانه ها عبارتند از</a:t>
            </a:r>
          </a:p>
          <a:p>
            <a:pPr algn="just" rtl="1">
              <a:lnSpc>
                <a:spcPct val="80000"/>
              </a:lnSpc>
              <a:buNone/>
            </a:pPr>
            <a:r>
              <a:rPr lang="fa-IR" sz="2000" dirty="0" smtClean="0">
                <a:solidFill>
                  <a:schemeClr val="tx1"/>
                </a:solidFill>
                <a:cs typeface="B Nazanin" panose="00000400000000000000" pitchFamily="2" charset="-78"/>
              </a:rPr>
              <a:t>ا</a:t>
            </a:r>
            <a:r>
              <a:rPr lang="fa-IR" sz="2000" b="1" dirty="0" smtClean="0">
                <a:solidFill>
                  <a:schemeClr val="tx1"/>
                </a:solidFill>
                <a:cs typeface="B Nazanin" panose="00000400000000000000" pitchFamily="2" charset="-78"/>
              </a:rPr>
              <a:t>لف</a:t>
            </a:r>
            <a:r>
              <a:rPr lang="fa-IR" sz="2000" dirty="0" smtClean="0">
                <a:solidFill>
                  <a:schemeClr val="tx1"/>
                </a:solidFill>
                <a:cs typeface="B Nazanin" panose="00000400000000000000" pitchFamily="2" charset="-78"/>
              </a:rPr>
              <a:t> - </a:t>
            </a:r>
            <a:r>
              <a:rPr lang="fa-IR" sz="2000" b="1" dirty="0" smtClean="0">
                <a:solidFill>
                  <a:schemeClr val="tx1"/>
                </a:solidFill>
                <a:cs typeface="B Nazanin" panose="00000400000000000000" pitchFamily="2" charset="-78"/>
              </a:rPr>
              <a:t>نوع و جنس ماده غذايي </a:t>
            </a:r>
            <a:r>
              <a:rPr lang="fa-IR" sz="2000" dirty="0" smtClean="0">
                <a:solidFill>
                  <a:schemeClr val="tx1"/>
                </a:solidFill>
                <a:cs typeface="B Nazanin" panose="00000400000000000000" pitchFamily="2" charset="-78"/>
              </a:rPr>
              <a:t>: با توجه به مايع ، جامد و نيمه جامد بودن مواد  غذايي بايد هر يك بطور جداگانه چيده شده و از چيدن مواد مايع و نيمه مايع روي محصولات جامد خودداري شود</a:t>
            </a:r>
          </a:p>
          <a:p>
            <a:pPr algn="just" rtl="1">
              <a:lnSpc>
                <a:spcPct val="80000"/>
              </a:lnSpc>
              <a:buNone/>
            </a:pPr>
            <a:endParaRPr lang="fa-IR" sz="2000" dirty="0" smtClean="0">
              <a:solidFill>
                <a:schemeClr val="tx1"/>
              </a:solidFill>
              <a:cs typeface="B Nazanin" panose="00000400000000000000" pitchFamily="2" charset="-78"/>
            </a:endParaRPr>
          </a:p>
          <a:p>
            <a:pPr algn="just" rtl="1">
              <a:lnSpc>
                <a:spcPct val="80000"/>
              </a:lnSpc>
              <a:buNone/>
            </a:pPr>
            <a:r>
              <a:rPr lang="fa-IR" sz="2000" b="1" dirty="0" smtClean="0">
                <a:solidFill>
                  <a:schemeClr val="tx1"/>
                </a:solidFill>
                <a:cs typeface="B Nazanin" panose="00000400000000000000" pitchFamily="2" charset="-78"/>
              </a:rPr>
              <a:t>ب</a:t>
            </a:r>
            <a:r>
              <a:rPr lang="fa-IR" sz="2000" dirty="0" smtClean="0">
                <a:solidFill>
                  <a:schemeClr val="tx1"/>
                </a:solidFill>
                <a:cs typeface="B Nazanin" panose="00000400000000000000" pitchFamily="2" charset="-78"/>
              </a:rPr>
              <a:t> - </a:t>
            </a:r>
            <a:r>
              <a:rPr lang="fa-IR" sz="2000" b="1" dirty="0" smtClean="0">
                <a:solidFill>
                  <a:schemeClr val="tx1"/>
                </a:solidFill>
                <a:cs typeface="B Nazanin" panose="00000400000000000000" pitchFamily="2" charset="-78"/>
              </a:rPr>
              <a:t>تنوع و ميزان مواد غذايي </a:t>
            </a:r>
            <a:r>
              <a:rPr lang="fa-IR" sz="2000" dirty="0" smtClean="0">
                <a:solidFill>
                  <a:schemeClr val="tx1"/>
                </a:solidFill>
                <a:cs typeface="B Nazanin" panose="00000400000000000000" pitchFamily="2" charset="-78"/>
              </a:rPr>
              <a:t>: مواد غذايي از یک نوع و با توجه به ميزان و تعداد آنها بايد در محل مناسب انبار چيده شوند</a:t>
            </a:r>
          </a:p>
          <a:p>
            <a:pPr algn="just" rtl="1">
              <a:lnSpc>
                <a:spcPct val="80000"/>
              </a:lnSpc>
              <a:buNone/>
            </a:pPr>
            <a:endParaRPr lang="fa-IR" sz="2000" dirty="0" smtClean="0">
              <a:solidFill>
                <a:schemeClr val="tx1"/>
              </a:solidFill>
              <a:cs typeface="B Nazanin" panose="00000400000000000000" pitchFamily="2" charset="-78"/>
            </a:endParaRPr>
          </a:p>
          <a:p>
            <a:pPr algn="just" rtl="1">
              <a:lnSpc>
                <a:spcPct val="80000"/>
              </a:lnSpc>
              <a:buNone/>
            </a:pPr>
            <a:r>
              <a:rPr lang="fa-IR" sz="2000" b="1" dirty="0" smtClean="0">
                <a:solidFill>
                  <a:schemeClr val="tx1"/>
                </a:solidFill>
                <a:cs typeface="B Nazanin" panose="00000400000000000000" pitchFamily="2" charset="-78"/>
              </a:rPr>
              <a:t>ج</a:t>
            </a:r>
            <a:r>
              <a:rPr lang="fa-IR" sz="2000" dirty="0" smtClean="0">
                <a:solidFill>
                  <a:schemeClr val="tx1"/>
                </a:solidFill>
                <a:cs typeface="B Nazanin" panose="00000400000000000000" pitchFamily="2" charset="-78"/>
              </a:rPr>
              <a:t> - </a:t>
            </a:r>
            <a:r>
              <a:rPr lang="fa-IR" sz="2000" b="1" dirty="0" smtClean="0">
                <a:solidFill>
                  <a:schemeClr val="tx1"/>
                </a:solidFill>
                <a:cs typeface="B Nazanin" panose="00000400000000000000" pitchFamily="2" charset="-78"/>
              </a:rPr>
              <a:t>حجم و شكل داخل انبار</a:t>
            </a:r>
            <a:r>
              <a:rPr lang="fa-IR" sz="2000" dirty="0" smtClean="0">
                <a:solidFill>
                  <a:schemeClr val="tx1"/>
                </a:solidFill>
                <a:cs typeface="B Nazanin" panose="00000400000000000000" pitchFamily="2" charset="-78"/>
              </a:rPr>
              <a:t>: اين عوامل در تعيين نوع چيدن كالا ، محل چيدن  و ارتفاع چيدمان موثر است ، بطوريكه از فضاي انبار استفاده بهينه شده و كالا نظم و ترتيب مناسبي داشته باشد</a:t>
            </a:r>
            <a:endParaRPr lang="en-US" sz="2000" dirty="0" smtClean="0">
              <a:solidFill>
                <a:schemeClr val="tx1"/>
              </a:solidFill>
              <a:cs typeface="B Nazanin" panose="00000400000000000000" pitchFamily="2" charset="-78"/>
            </a:endParaRPr>
          </a:p>
        </p:txBody>
      </p:sp>
    </p:spTree>
  </p:cSld>
  <p:clrMapOvr>
    <a:masterClrMapping/>
  </p:clrMapOvr>
  <p:transition>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chemeClr val="hlink"/>
                </a:solidFill>
                <a:cs typeface="B Mitra" pitchFamily="2" charset="-78"/>
              </a:rPr>
              <a:t>نگهداري گوشت منجمد</a:t>
            </a:r>
            <a:endParaRPr lang="en-US" b="1" dirty="0"/>
          </a:p>
        </p:txBody>
      </p:sp>
      <p:sp>
        <p:nvSpPr>
          <p:cNvPr id="3" name="Content Placeholder 2"/>
          <p:cNvSpPr>
            <a:spLocks noGrp="1"/>
          </p:cNvSpPr>
          <p:nvPr>
            <p:ph idx="1"/>
          </p:nvPr>
        </p:nvSpPr>
        <p:spPr>
          <a:xfrm>
            <a:off x="395537" y="1484784"/>
            <a:ext cx="8141650" cy="3777622"/>
          </a:xfrm>
        </p:spPr>
        <p:txBody>
          <a:bodyPr>
            <a:normAutofit/>
          </a:bodyPr>
          <a:lstStyle/>
          <a:p>
            <a:pPr algn="just" rtl="1">
              <a:buNone/>
            </a:pPr>
            <a:r>
              <a:rPr lang="fa-IR" b="1" dirty="0" smtClean="0">
                <a:cs typeface="B Mitra" pitchFamily="2" charset="-78"/>
              </a:rPr>
              <a:t> </a:t>
            </a:r>
            <a:r>
              <a:rPr lang="fa-IR" b="1" dirty="0">
                <a:cs typeface="B Mitra" pitchFamily="2" charset="-78"/>
              </a:rPr>
              <a:t/>
            </a:r>
            <a:br>
              <a:rPr lang="fa-IR" b="1" dirty="0">
                <a:cs typeface="B Mitra" pitchFamily="2" charset="-78"/>
              </a:rPr>
            </a:br>
            <a:r>
              <a:rPr lang="fa-IR" b="1" dirty="0">
                <a:cs typeface="B Mitra" pitchFamily="2" charset="-78"/>
              </a:rPr>
              <a:t>گوشت منجمد متناسب با مدت زمان نگهداري درجه حرارت مختلفي نگهداري مي كنند . در دماي 18- تا 20- درجه براي نگهداري </a:t>
            </a:r>
            <a:r>
              <a:rPr lang="fa-IR" b="1" dirty="0" smtClean="0">
                <a:cs typeface="B Mitra" pitchFamily="2" charset="-78"/>
              </a:rPr>
              <a:t>یک سال </a:t>
            </a:r>
            <a:r>
              <a:rPr lang="fa-IR" b="1" dirty="0">
                <a:cs typeface="B Mitra" pitchFamily="2" charset="-78"/>
              </a:rPr>
              <a:t>و دماي 12- درجه براي مدت 6 ماه استفاده مي شود . هرگز دماي سردخانه حتي براي مدت يك ماه نبايد از 12- درجه سانتي گراد بالاتر بيايد زيرا اولاً احتمال رشد كپك ها وجود دارد . ثانياً بر اثر رشد كريستالهاي يخ آسيب وارده به بافت گوشت بيشتر مي شود و در زمان رفع انجماد چكه كردن خونابه گوشت بيشتر مي </a:t>
            </a:r>
            <a:r>
              <a:rPr lang="fa-IR" b="1" dirty="0" smtClean="0">
                <a:cs typeface="B Mitra" pitchFamily="2" charset="-78"/>
              </a:rPr>
              <a:t>شود.</a:t>
            </a:r>
            <a:endParaRPr lang="en-US" b="1" dirty="0"/>
          </a:p>
        </p:txBody>
      </p:sp>
      <p:pic>
        <p:nvPicPr>
          <p:cNvPr id="4" name="Picture 3"/>
          <p:cNvPicPr>
            <a:picLocks noChangeAspect="1"/>
          </p:cNvPicPr>
          <p:nvPr/>
        </p:nvPicPr>
        <p:blipFill>
          <a:blip r:embed="rId2"/>
          <a:stretch>
            <a:fillRect/>
          </a:stretch>
        </p:blipFill>
        <p:spPr>
          <a:xfrm>
            <a:off x="1043608" y="3384190"/>
            <a:ext cx="2762250" cy="165735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14346" y="1857364"/>
            <a:ext cx="9144000" cy="792163"/>
          </a:xfrm>
        </p:spPr>
        <p:txBody>
          <a:bodyPr>
            <a:noAutofit/>
          </a:bodyPr>
          <a:lstStyle/>
          <a:p>
            <a:pPr algn="ctr" eaLnBrk="1" hangingPunct="1">
              <a:defRPr/>
            </a:pPr>
            <a:r>
              <a:rPr lang="fa-IR" sz="4000" b="1" dirty="0" smtClean="0">
                <a:solidFill>
                  <a:schemeClr val="hlink"/>
                </a:solidFill>
                <a:cs typeface="B Mitra" pitchFamily="2" charset="-78"/>
              </a:rPr>
              <a:t>2-  نگهداري ماهي</a:t>
            </a:r>
            <a:r>
              <a:rPr lang="fa-IR" sz="4000" b="1" dirty="0" smtClean="0">
                <a:cs typeface="B Mitra" pitchFamily="2" charset="-78"/>
              </a:rPr>
              <a:t> : </a:t>
            </a:r>
            <a:br>
              <a:rPr lang="fa-IR" sz="4000" b="1" dirty="0" smtClean="0">
                <a:cs typeface="B Mitra" pitchFamily="2" charset="-78"/>
              </a:rPr>
            </a:br>
            <a:r>
              <a:rPr lang="fa-IR" sz="3600" b="1" dirty="0" smtClean="0">
                <a:cs typeface="B Mitra" pitchFamily="2" charset="-78"/>
              </a:rPr>
              <a:t>طبق جدول زير بستگي به نوع ماهي مشخص مي شود . </a:t>
            </a:r>
            <a:r>
              <a:rPr lang="fa-IR" sz="4000" b="1" dirty="0" smtClean="0">
                <a:cs typeface="B Mitra" pitchFamily="2" charset="-78"/>
              </a:rPr>
              <a:t/>
            </a:r>
            <a:br>
              <a:rPr lang="fa-IR" sz="4000" b="1" dirty="0" smtClean="0">
                <a:cs typeface="B Mitra" pitchFamily="2" charset="-78"/>
              </a:rPr>
            </a:br>
            <a:endParaRPr lang="en-US" sz="4000" b="1" dirty="0" smtClean="0">
              <a:cs typeface="B Mitra" pitchFamily="2" charset="-78"/>
            </a:endParaRPr>
          </a:p>
        </p:txBody>
      </p:sp>
      <p:graphicFrame>
        <p:nvGraphicFramePr>
          <p:cNvPr id="85021" name="Group 29"/>
          <p:cNvGraphicFramePr>
            <a:graphicFrameLocks noGrp="1"/>
          </p:cNvGraphicFramePr>
          <p:nvPr>
            <p:extLst>
              <p:ext uri="{D42A27DB-BD31-4B8C-83A1-F6EECF244321}">
                <p14:modId xmlns:p14="http://schemas.microsoft.com/office/powerpoint/2010/main" val="388927585"/>
              </p:ext>
            </p:extLst>
          </p:nvPr>
        </p:nvGraphicFramePr>
        <p:xfrm>
          <a:off x="2051720" y="2217698"/>
          <a:ext cx="6072230" cy="3882393"/>
        </p:xfrm>
        <a:graphic>
          <a:graphicData uri="http://schemas.openxmlformats.org/drawingml/2006/table">
            <a:tbl>
              <a:tblPr rtl="1"/>
              <a:tblGrid>
                <a:gridCol w="3036115">
                  <a:extLst>
                    <a:ext uri="{9D8B030D-6E8A-4147-A177-3AD203B41FA5}">
                      <a16:colId xmlns:a16="http://schemas.microsoft.com/office/drawing/2014/main" val="20000"/>
                    </a:ext>
                  </a:extLst>
                </a:gridCol>
                <a:gridCol w="3036115">
                  <a:extLst>
                    <a:ext uri="{9D8B030D-6E8A-4147-A177-3AD203B41FA5}">
                      <a16:colId xmlns:a16="http://schemas.microsoft.com/office/drawing/2014/main" val="20001"/>
                    </a:ext>
                  </a:extLst>
                </a:gridCol>
              </a:tblGrid>
              <a:tr h="77597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dirty="0" smtClean="0">
                          <a:ln>
                            <a:noFill/>
                          </a:ln>
                          <a:solidFill>
                            <a:schemeClr val="tx1"/>
                          </a:solidFill>
                          <a:effectLst/>
                          <a:latin typeface="Arial" charset="0"/>
                          <a:cs typeface="B Mitra" pitchFamily="2" charset="-78"/>
                        </a:rPr>
                        <a:t>نوع ماهي </a:t>
                      </a:r>
                      <a:endParaRPr kumimoji="0" lang="en-US" sz="3200" b="1" i="0" u="none" strike="noStrike" cap="none" normalizeH="0" baseline="0" dirty="0" smtClean="0">
                        <a:ln>
                          <a:noFill/>
                        </a:ln>
                        <a:solidFill>
                          <a:schemeClr val="tx1"/>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dirty="0" smtClean="0">
                          <a:ln>
                            <a:noFill/>
                          </a:ln>
                          <a:solidFill>
                            <a:schemeClr val="tx1"/>
                          </a:solidFill>
                          <a:effectLst/>
                          <a:latin typeface="Arial" charset="0"/>
                          <a:cs typeface="B Mitra" pitchFamily="2" charset="-78"/>
                        </a:rPr>
                        <a:t>دمای نگهداری در 18- درجه سانتی گراد</a:t>
                      </a:r>
                      <a:endParaRPr kumimoji="0" lang="en-US" sz="3200" b="1" i="0" u="none" strike="noStrike" cap="none" normalizeH="0" baseline="0" dirty="0" smtClean="0">
                        <a:ln>
                          <a:noFill/>
                        </a:ln>
                        <a:solidFill>
                          <a:schemeClr val="tx1"/>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97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smtClean="0">
                          <a:ln>
                            <a:noFill/>
                          </a:ln>
                          <a:solidFill>
                            <a:schemeClr val="tx1"/>
                          </a:solidFill>
                          <a:effectLst/>
                          <a:latin typeface="Arial" charset="0"/>
                          <a:cs typeface="B Mitra" pitchFamily="2" charset="-78"/>
                        </a:rPr>
                        <a:t>ماهي چرب </a:t>
                      </a:r>
                      <a:endParaRPr kumimoji="0" lang="en-US" sz="3200" b="1" i="0" u="none" strike="noStrike" cap="none" normalizeH="0" baseline="0" smtClean="0">
                        <a:ln>
                          <a:noFill/>
                        </a:ln>
                        <a:solidFill>
                          <a:schemeClr val="tx1"/>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smtClean="0">
                          <a:ln>
                            <a:noFill/>
                          </a:ln>
                          <a:solidFill>
                            <a:schemeClr val="tx1"/>
                          </a:solidFill>
                          <a:effectLst/>
                          <a:latin typeface="Arial" charset="0"/>
                          <a:cs typeface="B Mitra" pitchFamily="2" charset="-78"/>
                        </a:rPr>
                        <a:t>6 تا 8 ماه </a:t>
                      </a:r>
                      <a:endParaRPr kumimoji="0" lang="en-US" sz="3200" b="1" i="0" u="none" strike="noStrike" cap="none" normalizeH="0" baseline="0" smtClean="0">
                        <a:ln>
                          <a:noFill/>
                        </a:ln>
                        <a:solidFill>
                          <a:schemeClr val="tx1"/>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597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smtClean="0">
                          <a:ln>
                            <a:noFill/>
                          </a:ln>
                          <a:solidFill>
                            <a:schemeClr val="tx1"/>
                          </a:solidFill>
                          <a:effectLst/>
                          <a:latin typeface="Arial" charset="0"/>
                          <a:cs typeface="B Mitra" pitchFamily="2" charset="-78"/>
                        </a:rPr>
                        <a:t>ماهي نيمه چرب </a:t>
                      </a:r>
                      <a:endParaRPr kumimoji="0" lang="en-US" sz="3200" b="1" i="0" u="none" strike="noStrike" cap="none" normalizeH="0" baseline="0" smtClean="0">
                        <a:ln>
                          <a:noFill/>
                        </a:ln>
                        <a:solidFill>
                          <a:schemeClr val="tx1"/>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smtClean="0">
                          <a:ln>
                            <a:noFill/>
                          </a:ln>
                          <a:solidFill>
                            <a:schemeClr val="tx1"/>
                          </a:solidFill>
                          <a:effectLst/>
                          <a:latin typeface="Arial" charset="0"/>
                          <a:cs typeface="B Mitra" pitchFamily="2" charset="-78"/>
                        </a:rPr>
                        <a:t>8 تا 9 ماه </a:t>
                      </a:r>
                      <a:endParaRPr kumimoji="0" lang="en-US" sz="3200" b="1" i="0" u="none" strike="noStrike" cap="none" normalizeH="0" baseline="0" smtClean="0">
                        <a:ln>
                          <a:noFill/>
                        </a:ln>
                        <a:solidFill>
                          <a:schemeClr val="tx1"/>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597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smtClean="0">
                          <a:ln>
                            <a:noFill/>
                          </a:ln>
                          <a:solidFill>
                            <a:schemeClr val="tx1"/>
                          </a:solidFill>
                          <a:effectLst/>
                          <a:latin typeface="Arial" charset="0"/>
                          <a:cs typeface="B Mitra" pitchFamily="2" charset="-78"/>
                        </a:rPr>
                        <a:t>ماهي كم چرب </a:t>
                      </a:r>
                      <a:endParaRPr kumimoji="0" lang="en-US" sz="3200" b="1" i="0" u="none" strike="noStrike" cap="none" normalizeH="0" baseline="0" smtClean="0">
                        <a:ln>
                          <a:noFill/>
                        </a:ln>
                        <a:solidFill>
                          <a:schemeClr val="tx1"/>
                        </a:solidFill>
                        <a:effectLst/>
                        <a:latin typeface="Arial" charset="0"/>
                        <a:cs typeface="B Mitra"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3200" b="1" i="0" u="none" strike="noStrike" cap="none" normalizeH="0" baseline="0" dirty="0" smtClean="0">
                          <a:ln>
                            <a:noFill/>
                          </a:ln>
                          <a:solidFill>
                            <a:schemeClr val="tx1"/>
                          </a:solidFill>
                          <a:effectLst/>
                          <a:latin typeface="Arial" charset="0"/>
                          <a:cs typeface="B Mitra" pitchFamily="2" charset="-78"/>
                        </a:rPr>
                        <a:t>10 تا 12 ماه </a:t>
                      </a:r>
                      <a:endParaRPr kumimoji="0" lang="en-US" sz="3200" b="1" i="0" u="none" strike="noStrike" cap="none" normalizeH="0" baseline="0" dirty="0" smtClean="0">
                        <a:ln>
                          <a:noFill/>
                        </a:ln>
                        <a:solidFill>
                          <a:schemeClr val="tx1"/>
                        </a:solidFill>
                        <a:effectLst/>
                        <a:latin typeface="Arial" charset="0"/>
                        <a:cs typeface="B Mitra"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539552" y="188640"/>
            <a:ext cx="8429652" cy="2290775"/>
          </a:xfrm>
        </p:spPr>
        <p:txBody>
          <a:bodyPr>
            <a:noAutofit/>
          </a:bodyPr>
          <a:lstStyle/>
          <a:p>
            <a:pPr algn="r" eaLnBrk="1" hangingPunct="1">
              <a:defRPr/>
            </a:pPr>
            <a:r>
              <a:rPr lang="fa-IR" sz="3200" b="1" dirty="0" smtClean="0">
                <a:solidFill>
                  <a:schemeClr val="hlink"/>
                </a:solidFill>
                <a:cs typeface="B Mitra" pitchFamily="2" charset="-78"/>
              </a:rPr>
              <a:t>3-   نگهداري مرغ منجمد</a:t>
            </a:r>
            <a:r>
              <a:rPr lang="fa-IR" sz="3200" b="1" dirty="0" smtClean="0">
                <a:cs typeface="B Mitra" pitchFamily="2" charset="-78"/>
              </a:rPr>
              <a:t> : </a:t>
            </a:r>
            <a:br>
              <a:rPr lang="fa-IR" sz="3200" b="1" dirty="0" smtClean="0">
                <a:cs typeface="B Mitra" pitchFamily="2" charset="-78"/>
              </a:rPr>
            </a:br>
            <a:r>
              <a:rPr lang="fa-IR" sz="3200" dirty="0" smtClean="0">
                <a:cs typeface="B Mitra" pitchFamily="2" charset="-78"/>
              </a:rPr>
              <a:t>مرغ منجمد در صورت نداشتن پوشش در حدود 10 ماه و در صورت داشتن پوشش پلاستيكي تا يكسال قابليت نگهداري در 18- درجه را دارد . </a:t>
            </a:r>
            <a:endParaRPr lang="en-US" sz="3200" dirty="0" smtClean="0">
              <a:cs typeface="B Mitra" pitchFamily="2" charset="-78"/>
            </a:endParaRPr>
          </a:p>
        </p:txBody>
      </p:sp>
      <p:pic>
        <p:nvPicPr>
          <p:cNvPr id="2" name="Picture 1"/>
          <p:cNvPicPr>
            <a:picLocks noChangeAspect="1"/>
          </p:cNvPicPr>
          <p:nvPr/>
        </p:nvPicPr>
        <p:blipFill>
          <a:blip r:embed="rId2"/>
          <a:stretch>
            <a:fillRect/>
          </a:stretch>
        </p:blipFill>
        <p:spPr>
          <a:xfrm>
            <a:off x="1763687" y="2924944"/>
            <a:ext cx="3282791" cy="2045965"/>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108520" y="1700808"/>
            <a:ext cx="9144000" cy="3095650"/>
          </a:xfrm>
        </p:spPr>
        <p:txBody>
          <a:bodyPr>
            <a:noAutofit/>
          </a:bodyPr>
          <a:lstStyle/>
          <a:p>
            <a:pPr algn="r" eaLnBrk="1" hangingPunct="1">
              <a:defRPr/>
            </a:pPr>
            <a:r>
              <a:rPr lang="fa-IR" sz="3600" dirty="0" smtClean="0">
                <a:solidFill>
                  <a:schemeClr val="hlink"/>
                </a:solidFill>
                <a:cs typeface="B Mitra" pitchFamily="2" charset="-78"/>
              </a:rPr>
              <a:t>4-     نگهداري كره  : </a:t>
            </a:r>
            <a:br>
              <a:rPr lang="fa-IR" sz="3600" dirty="0" smtClean="0">
                <a:solidFill>
                  <a:schemeClr val="hlink"/>
                </a:solidFill>
                <a:cs typeface="B Mitra" pitchFamily="2" charset="-78"/>
              </a:rPr>
            </a:br>
            <a:r>
              <a:rPr lang="fa-IR" sz="3600" dirty="0" smtClean="0">
                <a:cs typeface="B Mitra" pitchFamily="2" charset="-78"/>
              </a:rPr>
              <a:t>كره در 18- درجه سانتي گراد تا يك سال و در دماي 4+ درجه تا يك ماه قابليت نگهداري دارد . در دماي معمولي خيلي زود اكسيده شده و طعم تند پيدا ميكند و فاسد مي شود . به دليل جذب بوي مواد بو دار بايد آن را از ساير مواد جدا نگهداشت  </a:t>
            </a:r>
            <a:endParaRPr lang="en-US" sz="3600" dirty="0" smtClean="0">
              <a:cs typeface="B Mitra" pitchFamily="2" charset="-78"/>
            </a:endParaRPr>
          </a:p>
        </p:txBody>
      </p:sp>
      <p:pic>
        <p:nvPicPr>
          <p:cNvPr id="2" name="Picture 1"/>
          <p:cNvPicPr>
            <a:picLocks noChangeAspect="1"/>
          </p:cNvPicPr>
          <p:nvPr/>
        </p:nvPicPr>
        <p:blipFill>
          <a:blip r:embed="rId2"/>
          <a:stretch>
            <a:fillRect/>
          </a:stretch>
        </p:blipFill>
        <p:spPr>
          <a:xfrm>
            <a:off x="1331640" y="4941168"/>
            <a:ext cx="3009900" cy="1514475"/>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620688"/>
            <a:ext cx="9144000" cy="2743218"/>
          </a:xfrm>
        </p:spPr>
        <p:txBody>
          <a:bodyPr>
            <a:noAutofit/>
          </a:bodyPr>
          <a:lstStyle/>
          <a:p>
            <a:pPr algn="r" eaLnBrk="1" hangingPunct="1">
              <a:lnSpc>
                <a:spcPct val="150000"/>
              </a:lnSpc>
              <a:defRPr/>
            </a:pPr>
            <a:r>
              <a:rPr lang="fa-IR" sz="2200" dirty="0" smtClean="0">
                <a:solidFill>
                  <a:schemeClr val="hlink"/>
                </a:solidFill>
                <a:cs typeface="B Nazanin" panose="00000400000000000000" pitchFamily="2" charset="-78"/>
              </a:rPr>
              <a:t>تاريخ توليد وانقضاء</a:t>
            </a:r>
            <a:r>
              <a:rPr lang="fa-IR" sz="2200" dirty="0" smtClean="0">
                <a:cs typeface="B Nazanin" panose="00000400000000000000" pitchFamily="2" charset="-78"/>
              </a:rPr>
              <a:t>  : </a:t>
            </a:r>
            <a:br>
              <a:rPr lang="fa-IR" sz="2200" dirty="0" smtClean="0">
                <a:cs typeface="B Nazanin" panose="00000400000000000000" pitchFamily="2" charset="-78"/>
              </a:rPr>
            </a:br>
            <a:r>
              <a:rPr lang="fa-IR" sz="2200" dirty="0" smtClean="0">
                <a:cs typeface="B Nazanin" panose="00000400000000000000" pitchFamily="2" charset="-78"/>
              </a:rPr>
              <a:t>ذكر تاريخ بر روي محصولات غذايي از طرف وزارت بهداشت اجباري است تاريخ توليد بيانگر زمان توليد كالا بوده و اين مشخصه در انتخاب و خريد و نگهداري كالا نقش مهمي دارد . و تاریخ انقضاء یعنی بعد از این تاریخ تولید کننده هیچ تضمینی در حفظ کیفیت بهداشتی و تغذیه ای محصول نداشته و هیچ مسئولیتی در صدمات وارده در مصرف محصول را قبول نمی کند.  </a:t>
            </a:r>
            <a:endParaRPr lang="en-US" sz="2200" dirty="0" smtClean="0">
              <a:cs typeface="B Nazanin" panose="00000400000000000000"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28596" y="500042"/>
            <a:ext cx="8229600" cy="5911873"/>
          </a:xfrm>
        </p:spPr>
        <p:txBody>
          <a:bodyPr>
            <a:normAutofit/>
          </a:bodyPr>
          <a:lstStyle/>
          <a:p>
            <a:pPr algn="just" rtl="1">
              <a:lnSpc>
                <a:spcPct val="80000"/>
              </a:lnSpc>
              <a:buNone/>
            </a:pPr>
            <a:r>
              <a:rPr lang="fa-IR" sz="2800" b="1" dirty="0" smtClean="0">
                <a:solidFill>
                  <a:schemeClr val="tx1"/>
                </a:solidFill>
                <a:cs typeface="B Nazanin" panose="00000400000000000000" pitchFamily="2" charset="-78"/>
              </a:rPr>
              <a:t>د </a:t>
            </a:r>
            <a:r>
              <a:rPr lang="fa-IR" sz="2400" dirty="0" smtClean="0">
                <a:solidFill>
                  <a:schemeClr val="tx1"/>
                </a:solidFill>
                <a:cs typeface="B Nazanin" panose="00000400000000000000" pitchFamily="2" charset="-78"/>
              </a:rPr>
              <a:t>- </a:t>
            </a:r>
            <a:r>
              <a:rPr lang="fa-IR" sz="2400" b="1" dirty="0" smtClean="0">
                <a:solidFill>
                  <a:schemeClr val="tx1"/>
                </a:solidFill>
                <a:cs typeface="B Nazanin" panose="00000400000000000000" pitchFamily="2" charset="-78"/>
              </a:rPr>
              <a:t>نوع ، جنس و ابعاد بسته بندي</a:t>
            </a:r>
          </a:p>
          <a:p>
            <a:pPr algn="just" rtl="1">
              <a:lnSpc>
                <a:spcPct val="80000"/>
              </a:lnSpc>
              <a:buNone/>
            </a:pPr>
            <a:endParaRPr lang="fa-IR" sz="2400" dirty="0" smtClean="0">
              <a:solidFill>
                <a:schemeClr val="tx1"/>
              </a:solidFill>
              <a:cs typeface="B Nazanin" panose="00000400000000000000" pitchFamily="2" charset="-78"/>
            </a:endParaRPr>
          </a:p>
          <a:p>
            <a:pPr algn="just" rtl="1">
              <a:lnSpc>
                <a:spcPct val="80000"/>
              </a:lnSpc>
              <a:buNone/>
            </a:pPr>
            <a:r>
              <a:rPr lang="fa-IR" sz="2800" b="1" dirty="0" smtClean="0">
                <a:solidFill>
                  <a:schemeClr val="tx1"/>
                </a:solidFill>
                <a:cs typeface="B Nazanin" panose="00000400000000000000" pitchFamily="2" charset="-78"/>
              </a:rPr>
              <a:t>ه</a:t>
            </a:r>
            <a:r>
              <a:rPr lang="fa-IR" sz="2400" dirty="0" smtClean="0">
                <a:solidFill>
                  <a:schemeClr val="tx1"/>
                </a:solidFill>
                <a:cs typeface="B Nazanin" panose="00000400000000000000" pitchFamily="2" charset="-78"/>
              </a:rPr>
              <a:t> - </a:t>
            </a:r>
            <a:r>
              <a:rPr lang="fa-IR" sz="2400" b="1" dirty="0" smtClean="0">
                <a:solidFill>
                  <a:schemeClr val="tx1"/>
                </a:solidFill>
                <a:cs typeface="B Nazanin" panose="00000400000000000000" pitchFamily="2" charset="-78"/>
              </a:rPr>
              <a:t>وزن و شكل محصول </a:t>
            </a:r>
            <a:r>
              <a:rPr lang="fa-IR" sz="2400" dirty="0" smtClean="0">
                <a:solidFill>
                  <a:schemeClr val="tx1"/>
                </a:solidFill>
                <a:cs typeface="B Nazanin" panose="00000400000000000000" pitchFamily="2" charset="-78"/>
              </a:rPr>
              <a:t>: محصولات سنگين در رديفهاي پايين و محصولات سبك و داراي اشكال نا منظم در رديفهاي بالا چيده شوند و تا از فشار اضافي و يا ريزش محصول رديفهاي پايين تر جلوگيري شود</a:t>
            </a:r>
          </a:p>
          <a:p>
            <a:pPr algn="just" rtl="1">
              <a:lnSpc>
                <a:spcPct val="80000"/>
              </a:lnSpc>
              <a:buNone/>
            </a:pPr>
            <a:r>
              <a:rPr lang="fa-IR" sz="2800" b="1" dirty="0" smtClean="0">
                <a:solidFill>
                  <a:schemeClr val="tx1"/>
                </a:solidFill>
                <a:cs typeface="B Nazanin" panose="00000400000000000000" pitchFamily="2" charset="-78"/>
              </a:rPr>
              <a:t>و</a:t>
            </a:r>
            <a:r>
              <a:rPr lang="fa-IR" sz="2400" dirty="0" smtClean="0">
                <a:solidFill>
                  <a:schemeClr val="tx1"/>
                </a:solidFill>
                <a:cs typeface="B Nazanin" panose="00000400000000000000" pitchFamily="2" charset="-78"/>
              </a:rPr>
              <a:t> - </a:t>
            </a:r>
            <a:r>
              <a:rPr lang="fa-IR" sz="2400" b="1" dirty="0" smtClean="0">
                <a:solidFill>
                  <a:schemeClr val="tx1"/>
                </a:solidFill>
                <a:cs typeface="B Nazanin" panose="00000400000000000000" pitchFamily="2" charset="-78"/>
              </a:rPr>
              <a:t>ميزان تهويه مورد نياز </a:t>
            </a:r>
            <a:r>
              <a:rPr lang="fa-IR" sz="2400" dirty="0" smtClean="0">
                <a:solidFill>
                  <a:schemeClr val="tx1"/>
                </a:solidFill>
                <a:cs typeface="B Nazanin" panose="00000400000000000000" pitchFamily="2" charset="-78"/>
              </a:rPr>
              <a:t>: هر محصول بايد از نظر نياز به تهويه بررسي شود مثلا انواع غلات ، حبوبات ، ميوه‌ها ، سبزيجات و غيره ، داراي تنفس و فعاليت هستند كه توليد حرارت و رطوبت خواهد كرد و اين حرارت و رطوبت بايد از طريق تهويه مناسب از محيط خارج شود</a:t>
            </a:r>
          </a:p>
          <a:p>
            <a:pPr algn="just" rtl="1">
              <a:lnSpc>
                <a:spcPct val="80000"/>
              </a:lnSpc>
              <a:buNone/>
            </a:pPr>
            <a:r>
              <a:rPr lang="fa-IR" sz="2800" b="1" dirty="0" smtClean="0">
                <a:solidFill>
                  <a:schemeClr val="tx1"/>
                </a:solidFill>
                <a:cs typeface="B Nazanin" panose="00000400000000000000" pitchFamily="2" charset="-78"/>
              </a:rPr>
              <a:t>ز</a:t>
            </a:r>
            <a:r>
              <a:rPr lang="fa-IR" sz="2400" dirty="0" smtClean="0">
                <a:solidFill>
                  <a:schemeClr val="tx1"/>
                </a:solidFill>
                <a:cs typeface="B Nazanin" panose="00000400000000000000" pitchFamily="2" charset="-78"/>
              </a:rPr>
              <a:t> - </a:t>
            </a:r>
            <a:r>
              <a:rPr lang="fa-IR" sz="2400" b="1" dirty="0" smtClean="0">
                <a:solidFill>
                  <a:schemeClr val="tx1"/>
                </a:solidFill>
                <a:cs typeface="B Nazanin" panose="00000400000000000000" pitchFamily="2" charset="-78"/>
              </a:rPr>
              <a:t>ميزان دسترسي به محصول</a:t>
            </a:r>
          </a:p>
          <a:p>
            <a:pPr algn="just" rtl="1">
              <a:lnSpc>
                <a:spcPct val="80000"/>
              </a:lnSpc>
              <a:buNone/>
            </a:pPr>
            <a:r>
              <a:rPr lang="fa-IR" sz="2800" b="1" dirty="0" smtClean="0">
                <a:solidFill>
                  <a:schemeClr val="tx1"/>
                </a:solidFill>
                <a:cs typeface="B Nazanin" panose="00000400000000000000" pitchFamily="2" charset="-78"/>
              </a:rPr>
              <a:t>ح</a:t>
            </a:r>
            <a:r>
              <a:rPr lang="fa-IR" sz="2400" dirty="0" smtClean="0">
                <a:solidFill>
                  <a:schemeClr val="tx1"/>
                </a:solidFill>
                <a:cs typeface="B Nazanin" panose="00000400000000000000" pitchFamily="2" charset="-78"/>
              </a:rPr>
              <a:t> - </a:t>
            </a:r>
            <a:r>
              <a:rPr lang="fa-IR" sz="2400" b="1" dirty="0" smtClean="0">
                <a:solidFill>
                  <a:schemeClr val="tx1"/>
                </a:solidFill>
                <a:cs typeface="B Nazanin" panose="00000400000000000000" pitchFamily="2" charset="-78"/>
              </a:rPr>
              <a:t>نوع تجهيزات نگهداري</a:t>
            </a:r>
          </a:p>
          <a:p>
            <a:pPr indent="196850" algn="just" rtl="1">
              <a:lnSpc>
                <a:spcPct val="80000"/>
              </a:lnSpc>
              <a:buNone/>
            </a:pPr>
            <a:r>
              <a:rPr lang="fa-IR" sz="2400" dirty="0" smtClean="0">
                <a:solidFill>
                  <a:schemeClr val="tx1"/>
                </a:solidFill>
                <a:cs typeface="B Nazanin" panose="00000400000000000000" pitchFamily="2" charset="-78"/>
              </a:rPr>
              <a:t>بطور كلي در چيدن مواد غذايي در انبار بايد از روش مناسب چيدمان استفاده شود بطوريكه از فشارهاي اضافي به طبقات زيرين و از ريزش توده محصول جلوگيري شود. محصولات بايد روي پالت و زيرچين مناسب قرار گيرد و از قرار دادن آنها روي كف انبار خودداري گردد. فاصله توده‌ها از يكديگر ، از ديوارها و ستونها بايد رعايت شود</a:t>
            </a:r>
            <a:endParaRPr lang="en-US" sz="2400" dirty="0" smtClean="0">
              <a:solidFill>
                <a:schemeClr val="tx1"/>
              </a:solidFill>
              <a:cs typeface="B Nazanin" panose="00000400000000000000" pitchFamily="2" charset="-78"/>
            </a:endParaRP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Users\Sony\Desktop\47402.jpg"/>
          <p:cNvPicPr>
            <a:picLocks noGrp="1" noChangeAspect="1" noChangeArrowheads="1"/>
          </p:cNvPicPr>
          <p:nvPr>
            <p:ph idx="1"/>
          </p:nvPr>
        </p:nvPicPr>
        <p:blipFill>
          <a:blip r:embed="rId2"/>
          <a:srcRect/>
          <a:stretch>
            <a:fillRect/>
          </a:stretch>
        </p:blipFill>
        <p:spPr bwMode="auto">
          <a:xfrm>
            <a:off x="0" y="1643050"/>
            <a:ext cx="8861006" cy="40719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descr="C:\Users\Sony\Desktop\L6335364360190.jpg"/>
          <p:cNvPicPr>
            <a:picLocks noGrp="1" noChangeAspect="1" noChangeArrowheads="1"/>
          </p:cNvPicPr>
          <p:nvPr>
            <p:ph idx="1"/>
          </p:nvPr>
        </p:nvPicPr>
        <p:blipFill>
          <a:blip r:embed="rId2"/>
          <a:srcRect/>
          <a:stretch>
            <a:fillRect/>
          </a:stretch>
        </p:blipFill>
        <p:spPr bwMode="auto">
          <a:xfrm>
            <a:off x="1857356" y="1000108"/>
            <a:ext cx="5809858" cy="53741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673</TotalTime>
  <Words>2082</Words>
  <Application>Microsoft Office PowerPoint</Application>
  <PresentationFormat>On-screen Show (4:3)</PresentationFormat>
  <Paragraphs>162</Paragraphs>
  <Slides>64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B Mitra</vt:lpstr>
      <vt:lpstr>B Nazanin</vt:lpstr>
      <vt:lpstr>Century Gothic</vt:lpstr>
      <vt:lpstr>Tahoma</vt:lpstr>
      <vt:lpstr>Wingdings</vt:lpstr>
      <vt:lpstr>Wingdings 3</vt:lpstr>
      <vt:lpstr>Wisp</vt:lpstr>
      <vt:lpstr>نگهداری مواد غذایی در انبار و سرخانه با استفاده از سرما و انجماد</vt:lpstr>
      <vt:lpstr>نگهداری و ذخيره سازي مواد غذايي در انبار</vt:lpstr>
      <vt:lpstr>PowerPoint Presentation</vt:lpstr>
      <vt:lpstr>PowerPoint Presentation</vt:lpstr>
      <vt:lpstr>PowerPoint Presentation</vt:lpstr>
      <vt:lpstr>چيدمان در انبار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نگهداري غذاي كنسرو شده :</vt:lpstr>
      <vt:lpstr>نگهداري روغن جامد ومايع  :</vt:lpstr>
      <vt:lpstr>نگهداري غلات و حبوبات  :</vt:lpstr>
      <vt:lpstr>نگهداري نان</vt:lpstr>
      <vt:lpstr>نگهداري قند و فرآوردهاي قنادي</vt:lpstr>
      <vt:lpstr>نگهداري مواد غذايي در سردخانه</vt:lpstr>
      <vt:lpstr>PowerPoint Presentation</vt:lpstr>
      <vt:lpstr>مراحل نگهداری مواد غذایی تحت انجماد تا مرحله مصرف</vt:lpstr>
      <vt:lpstr>ثابت نگه داشتن دما در طول نگهداری مواد غذایی منجمد</vt:lpstr>
      <vt:lpstr>انواع سردخانه </vt:lpstr>
      <vt:lpstr>PowerPoint Presentation</vt:lpstr>
      <vt:lpstr>دستگاه تنظيم رطوبت سردخانه - رطوبت پاش </vt:lpstr>
      <vt:lpstr>PowerPoint Presentation</vt:lpstr>
      <vt:lpstr>PowerPoint Presentation</vt:lpstr>
      <vt:lpstr>فن آوري های انجماد</vt:lpstr>
      <vt:lpstr>PowerPoint Presentation</vt:lpstr>
      <vt:lpstr>تونل انجماد</vt:lpstr>
      <vt:lpstr>PowerPoint Presentation</vt:lpstr>
      <vt:lpstr>PowerPoint Presentation</vt:lpstr>
      <vt:lpstr>PowerPoint Presentation</vt:lpstr>
      <vt:lpstr>ج- استفاده از تماس غير مستقيم محصول با صفحات سرد كننده :</vt:lpstr>
      <vt:lpstr>انجماد صفحه ای</vt:lpstr>
      <vt:lpstr>انجماد صفحه ای</vt:lpstr>
      <vt:lpstr>د- غوطه وری در ماده سرمازا</vt:lpstr>
      <vt:lpstr>PowerPoint Presentation</vt:lpstr>
      <vt:lpstr>PowerPoint Presentation</vt:lpstr>
      <vt:lpstr>PowerPoint Presentation</vt:lpstr>
      <vt:lpstr>PowerPoint Presentation</vt:lpstr>
      <vt:lpstr>PowerPoint Presentation</vt:lpstr>
      <vt:lpstr>PowerPoint Presentation</vt:lpstr>
      <vt:lpstr>الف – نگهداري مواد غذايي در سردخانه هاي بالاي صفر</vt:lpstr>
      <vt:lpstr>نگهداري گوشت مرغ</vt:lpstr>
      <vt:lpstr>نگهداري ماهي</vt:lpstr>
      <vt:lpstr>تخم مرغ</vt:lpstr>
      <vt:lpstr>براي نگهداري تخم مرغ بايد موارد زير رعايت شود :</vt:lpstr>
      <vt:lpstr>نگهداري پنير :</vt:lpstr>
      <vt:lpstr>نگهداري مركبات  :</vt:lpstr>
      <vt:lpstr>نگهداري شير و ماست :</vt:lpstr>
      <vt:lpstr>نگهداري سيب زميني   :</vt:lpstr>
      <vt:lpstr>نگهداري پياز</vt:lpstr>
      <vt:lpstr>PowerPoint Presentation</vt:lpstr>
      <vt:lpstr>نگهداري گوشت منجمد</vt:lpstr>
      <vt:lpstr>2-  نگهداري ماهي :  طبق جدول زير بستگي به نوع ماهي مشخص مي شود .  </vt:lpstr>
      <vt:lpstr>3-   نگهداري مرغ منجمد :  مرغ منجمد در صورت نداشتن پوشش در حدود 10 ماه و در صورت داشتن پوشش پلاستيكي تا يكسال قابليت نگهداري در 18- درجه را دارد . </vt:lpstr>
      <vt:lpstr>4-     نگهداري كره  :  كره در 18- درجه سانتي گراد تا يك سال و در دماي 4+ درجه تا يك ماه قابليت نگهداري دارد . در دماي معمولي خيلي زود اكسيده شده و طعم تند پيدا ميكند و فاسد مي شود . به دليل جذب بوي مواد بو دار بايد آن را از ساير مواد جدا نگهداشت  </vt:lpstr>
      <vt:lpstr>تاريخ توليد وانقضاء  :  ذكر تاريخ بر روي محصولات غذايي از طرف وزارت بهداشت اجباري است تاريخ توليد بيانگر زمان توليد كالا بوده و اين مشخصه در انتخاب و خريد و نگهداري كالا نقش مهمي دارد . و تاریخ انقضاء یعنی بعد از این تاریخ تولید کننده هیچ تضمینی در حفظ کیفیت بهداشتی و تغذیه ای محصول نداشته و هیچ مسئولیتی در صدمات وارده در مصرف محصول را قبول نمی کند.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نگهداری مواد غذایی با استفاده از سرما و انجماد</dc:title>
  <dc:creator>SONY</dc:creator>
  <cp:lastModifiedBy>Windows User</cp:lastModifiedBy>
  <cp:revision>91</cp:revision>
  <dcterms:created xsi:type="dcterms:W3CDTF">2011-11-19T20:07:01Z</dcterms:created>
  <dcterms:modified xsi:type="dcterms:W3CDTF">2020-03-17T16:42:55Z</dcterms:modified>
</cp:coreProperties>
</file>